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.png"/><Relationship Id="rId3" Type="http://schemas.openxmlformats.org/officeDocument/2006/relationships/image" Target="../media/Presenton_Native_Image_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5.png"/><Relationship Id="rId3" Type="http://schemas.openxmlformats.org/officeDocument/2006/relationships/image" Target="../media/Presenton_Native_Image_6.png"/><Relationship Id="rId4" Type="http://schemas.openxmlformats.org/officeDocument/2006/relationships/image" Target="../media/Presenton_Native_Image_7.png"/><Relationship Id="rId5" Type="http://schemas.openxmlformats.org/officeDocument/2006/relationships/image" Target="../media/Presenton_Native_Image_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3.png"/><Relationship Id="rId3" Type="http://schemas.openxmlformats.org/officeDocument/2006/relationships/image" Target="../media/Presenton_Native_Image_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3.png"/><Relationship Id="rId3" Type="http://schemas.openxmlformats.org/officeDocument/2006/relationships/image" Target="../media/Presenton_Native_Image_12.png"/><Relationship Id="rId4" Type="http://schemas.openxmlformats.org/officeDocument/2006/relationships/image" Target="../media/Presenton_Native_Image_13.png"/><Relationship Id="rId5" Type="http://schemas.openxmlformats.org/officeDocument/2006/relationships/image" Target="../media/Presenton_Native_Image_1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3.png"/><Relationship Id="rId3" Type="http://schemas.openxmlformats.org/officeDocument/2006/relationships/image" Target="../media/Presenton_Native_Image_17.png"/><Relationship Id="rId4" Type="http://schemas.openxmlformats.org/officeDocument/2006/relationships/image" Target="../media/Presenton_Native_Image_18.png"/><Relationship Id="rId5" Type="http://schemas.openxmlformats.org/officeDocument/2006/relationships/image" Target="../media/Presenton_Native_Image_19.png"/><Relationship Id="rId6" Type="http://schemas.openxmlformats.org/officeDocument/2006/relationships/image" Target="../media/Presenton_Native_Image_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914400" y="762000"/>
            <a:ext cx="1391989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180">
                <a:solidFill>
                  <a:srgbClr val="171717"/>
                </a:solidFill>
                <a:latin typeface="Inter"/>
                <a:ea typeface="Inter"/>
              </a:rPr>
              <a:t>КОФЕЙНЯ «УТРО»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8634710" y="762000"/>
            <a:ext cx="266194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90">
                <a:solidFill>
                  <a:srgbClr val="9A9A94"/>
                </a:solidFill>
                <a:latin typeface="Inter"/>
                <a:ea typeface="Inter"/>
              </a:rPr>
              <a:t>Инвестиционный меморандум · Москва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914400" y="2508498"/>
            <a:ext cx="457200" cy="9525"/>
          </a:xfrm>
          <a:prstGeom prst="rect">
            <a:avLst/>
          </a:prstGeom>
          <a:solidFill>
            <a:srgbClr val="0F766E"/>
          </a:solidFill>
        </p:spPr>
        <p:txBody>
          <a:bodyPr/>
          <a:lstStyle/>
          <a:p/>
        </p:txBody>
      </p:sp>
      <p:sp>
        <p:nvSpPr>
          <p:cNvPr id="5" name="Shape 5"/>
          <p:cNvSpPr/>
          <p:nvPr/>
        </p:nvSpPr>
        <p:spPr>
          <a:xfrm>
            <a:off x="914400" y="2822823"/>
            <a:ext cx="103822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 spc="0">
                <a:solidFill>
                  <a:srgbClr val="171717"/>
                </a:solidFill>
                <a:latin typeface="Merriweather"/>
                <a:ea typeface="Fraunces"/>
              </a:rPr>
              <a:t>Свежий кофе и теплая выпечка у дома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914400" y="3211413"/>
            <a:ext cx="7258050" cy="6191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8"/>
              </a:lnSpc>
              <a:buNone/>
            </a:pPr>
            <a:r>
              <a:rPr sz="1500" b="0" i="0">
                <a:solidFill>
                  <a:srgbClr val="737373"/>
                </a:solidFill>
                <a:latin typeface="Inter"/>
                <a:ea typeface="Inter"/>
              </a:rPr>
              <a:t>Концепция районной кофейни третьей волны с собственной подовой печью, утренними завтраками и устойчивой экономикой.</a:t>
            </a:r>
            <a:endParaRPr lang="en-US"/>
          </a:p>
        </p:txBody>
      </p:sp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914400" y="5405438"/>
            <a:ext cx="10363200" cy="690563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914400" y="5643563"/>
            <a:ext cx="93092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9A9A94"/>
                </a:solidFill>
                <a:latin typeface="Inter"/>
                <a:ea typeface="Inter"/>
              </a:rPr>
              <a:t>ИНВЕСТИЦИИ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914400" y="5838825"/>
            <a:ext cx="930920" cy="2571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25"/>
              </a:lnSpc>
              <a:buNone/>
            </a:pPr>
            <a:r>
              <a:rPr sz="1350" b="0" i="0">
                <a:solidFill>
                  <a:srgbClr val="171717"/>
                </a:solidFill>
                <a:latin typeface="Inter"/>
                <a:ea typeface="Inter"/>
              </a:rPr>
              <a:t>2,45 млн ₽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2435870" y="5643563"/>
            <a:ext cx="99700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9A9A94"/>
                </a:solidFill>
                <a:latin typeface="Inter"/>
                <a:ea typeface="Inter"/>
              </a:rPr>
              <a:t>ОКУПАЕМОСТЬ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2435870" y="5838825"/>
            <a:ext cx="997000" cy="2571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25"/>
              </a:lnSpc>
              <a:buNone/>
            </a:pPr>
            <a:r>
              <a:rPr sz="1350" b="0" i="0">
                <a:solidFill>
                  <a:srgbClr val="171717"/>
                </a:solidFill>
                <a:latin typeface="Inter"/>
                <a:ea typeface="Inter"/>
              </a:rPr>
              <a:t>14 месяцев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4023420" y="5643563"/>
            <a:ext cx="944761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9A9A94"/>
                </a:solidFill>
                <a:latin typeface="Inter"/>
                <a:ea typeface="Inter"/>
              </a:rPr>
              <a:t>СРЕДНИЙ ЧЕК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4023420" y="5838825"/>
            <a:ext cx="944761" cy="2571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25"/>
              </a:lnSpc>
              <a:buNone/>
            </a:pPr>
            <a:r>
              <a:rPr sz="1350" b="0" i="0">
                <a:solidFill>
                  <a:srgbClr val="171717"/>
                </a:solidFill>
                <a:latin typeface="Inter"/>
                <a:ea typeface="Inter"/>
              </a:rPr>
              <a:t>420 ₽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10918924" y="5924550"/>
            <a:ext cx="377726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01 / 07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>
            <a:off x="914400" y="616744"/>
            <a:ext cx="870793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65">
                <a:solidFill>
                  <a:srgbClr val="9A9A94"/>
                </a:solidFill>
                <a:latin typeface="Inter"/>
                <a:ea typeface="Inter"/>
              </a:rPr>
              <a:t>КОНЦЕПЦИЯ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10895707" y="609600"/>
            <a:ext cx="400943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02 / 07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914400" y="1811685"/>
            <a:ext cx="9353550" cy="1751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8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Третья кофейная волна в спальном районе — высокое качество без снобизма и поездок в центр.</a:t>
            </a:r>
            <a:endParaRPr lang="en-US"/>
          </a:p>
        </p:txBody>
      </p:sp>
      <p:pic>
        <p:nvPicPr>
          <p:cNvPr id="101" name="Presenton Native Image 2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914400" y="3017490"/>
            <a:ext cx="10363200" cy="1866900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914400" y="3379440"/>
            <a:ext cx="177998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1" i="0" spc="98">
                <a:solidFill>
                  <a:srgbClr val="0F766E"/>
                </a:solidFill>
                <a:latin typeface="Inter"/>
                <a:ea typeface="Inter"/>
              </a:rPr>
              <a:t>01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914400" y="3674715"/>
            <a:ext cx="32702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Зерно класса Specialty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914400" y="4017615"/>
            <a:ext cx="3270200" cy="8667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Сотрудничество с ведущими московскими обжарщиками, стабильный эспрессо, фильтр-кофе и сезонные авторские рецепты на натуральных ингредиентах.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4470350" y="3379440"/>
            <a:ext cx="202704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1" i="0" spc="98">
                <a:solidFill>
                  <a:srgbClr val="0F766E"/>
                </a:solidFill>
                <a:latin typeface="Inter"/>
                <a:ea typeface="Inter"/>
              </a:rPr>
              <a:t>02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4470350" y="3674715"/>
            <a:ext cx="32702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Выпечка из своей печи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4470350" y="4017615"/>
            <a:ext cx="3270200" cy="8667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Компактный открытый пекарский цех за стойкой: круассаны, тарты и крафтовый хлеб выпекаются партиями каждые два часа с 07:30 утра.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8026301" y="3379440"/>
            <a:ext cx="204341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1" i="0" spc="98">
                <a:solidFill>
                  <a:srgbClr val="0F766E"/>
                </a:solidFill>
                <a:latin typeface="Inter"/>
                <a:ea typeface="Inter"/>
              </a:rPr>
              <a:t>03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8026301" y="3674715"/>
            <a:ext cx="3270349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Атмосфера третьего места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8026301" y="4017615"/>
            <a:ext cx="3270349" cy="8667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Минималистичный светлый интерьер, береза, тактильная керамика и дружелюбные бариста, знающие соседей и их привычные заказы по именам.</a:t>
            </a:r>
            <a:endParaRPr lang="en-US"/>
          </a:p>
        </p:txBody>
      </p:sp>
      <p:pic>
        <p:nvPicPr>
          <p:cNvPr id="102" name="Presenton Native Image 3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914400" y="5915025"/>
            <a:ext cx="10363200" cy="333375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914400" y="6076950"/>
            <a:ext cx="4731097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Фокус: 32 посадочных места, формат takeaway и утренние комбо-завтраки с 07:30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8969722" y="6076950"/>
            <a:ext cx="2326928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Локация: жилой массив комфорт-класса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914400" y="616744"/>
            <a:ext cx="1731913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65">
                <a:solidFill>
                  <a:srgbClr val="9A9A94"/>
                </a:solidFill>
                <a:latin typeface="Inter"/>
                <a:ea typeface="Inter"/>
              </a:rPr>
              <a:t>ЛОКАЦИЯ И АУДИТОРИЯ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10894814" y="609600"/>
            <a:ext cx="401836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03 / 07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914400" y="1546622"/>
            <a:ext cx="9734550" cy="1751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8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Платежеспособный жилой район без единой спешелти-кофейни в шаговой доступности.</a:t>
            </a:r>
            <a:endParaRPr lang="en-US"/>
          </a:p>
        </p:txBody>
      </p:sp>
      <p:pic>
        <p:nvPicPr>
          <p:cNvPr id="103" name="Presenton Native Image 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914400" y="2487216"/>
            <a:ext cx="10363200" cy="2097881"/>
          </a:xfrm>
          <a:prstGeom prst="rect">
            <a:avLst/>
          </a:prstGeom>
        </p:spPr>
      </p:pic>
      <p:sp>
        <p:nvSpPr>
          <p:cNvPr id="31" name="Shape 31"/>
          <p:cNvSpPr/>
          <p:nvPr/>
        </p:nvSpPr>
        <p:spPr>
          <a:xfrm>
            <a:off x="914400" y="2496741"/>
            <a:ext cx="3448050" cy="2078831"/>
          </a:xfrm>
          <a:prstGeom prst="rect">
            <a:avLst/>
          </a:prstGeom>
          <a:solidFill>
            <a:srgbClr val="FAFAF8"/>
          </a:solidFill>
        </p:spPr>
        <p:txBody>
          <a:bodyPr/>
          <a:lstStyle/>
          <a:p/>
        </p:txBody>
      </p:sp>
      <p:sp>
        <p:nvSpPr>
          <p:cNvPr id="32" name="Shape 32"/>
          <p:cNvSpPr/>
          <p:nvPr/>
        </p:nvSpPr>
        <p:spPr>
          <a:xfrm>
            <a:off x="914400" y="2909888"/>
            <a:ext cx="316230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00"/>
              </a:lnSpc>
              <a:buNone/>
            </a:pPr>
            <a:r>
              <a:rPr sz="3600" b="0" i="0">
                <a:solidFill>
                  <a:srgbClr val="171717"/>
                </a:solidFill>
                <a:latin typeface="Fraunces"/>
                <a:ea typeface="Fraunces"/>
              </a:rPr>
              <a:t>18 500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914400" y="3481388"/>
            <a:ext cx="316230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90">
                <a:solidFill>
                  <a:srgbClr val="9A9A94"/>
                </a:solidFill>
                <a:latin typeface="Inter"/>
                <a:ea typeface="Inter"/>
              </a:rPr>
              <a:t>ЖИТЕЛЕЙ В РАДИУСЕ 500 М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914400" y="3729038"/>
            <a:ext cx="3162300" cy="4333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Современный жилой квартал с доходом домохозяйств выше среднего по городу.</a:t>
            </a:r>
            <a:endParaRPr lang="en-US"/>
          </a:p>
        </p:txBody>
      </p:sp>
      <p:sp>
        <p:nvSpPr>
          <p:cNvPr id="35" name="Shape 35"/>
          <p:cNvSpPr/>
          <p:nvPr/>
        </p:nvSpPr>
        <p:spPr>
          <a:xfrm>
            <a:off x="4371975" y="2496741"/>
            <a:ext cx="3448050" cy="2078831"/>
          </a:xfrm>
          <a:prstGeom prst="rect">
            <a:avLst/>
          </a:prstGeom>
          <a:solidFill>
            <a:srgbClr val="FAFAF8"/>
          </a:solidFill>
        </p:spPr>
        <p:txBody>
          <a:bodyPr/>
          <a:lstStyle/>
          <a:p/>
        </p:txBody>
      </p:sp>
      <p:sp>
        <p:nvSpPr>
          <p:cNvPr id="36" name="Shape 36"/>
          <p:cNvSpPr/>
          <p:nvPr/>
        </p:nvSpPr>
        <p:spPr>
          <a:xfrm>
            <a:off x="4676775" y="2801541"/>
            <a:ext cx="285750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00"/>
              </a:lnSpc>
              <a:buNone/>
            </a:pPr>
            <a:r>
              <a:rPr sz="3600" b="0" i="0">
                <a:solidFill>
                  <a:srgbClr val="0F766E"/>
                </a:solidFill>
                <a:latin typeface="Fraunces"/>
                <a:ea typeface="Fraunces"/>
              </a:rPr>
              <a:t>64%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4676775" y="3373041"/>
            <a:ext cx="285750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90">
                <a:solidFill>
                  <a:srgbClr val="9A9A94"/>
                </a:solidFill>
                <a:latin typeface="Inter"/>
                <a:ea typeface="Inter"/>
              </a:rPr>
              <a:t>УДАЛЕННЫЙ И ГИБРИДНЫЙ ГРАФИК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4676775" y="3620691"/>
            <a:ext cx="2857500" cy="65008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Спрос на качественный кофе и завтраки распределен равномерно в течение всего дня.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7829550" y="2496741"/>
            <a:ext cx="3448050" cy="2078831"/>
          </a:xfrm>
          <a:prstGeom prst="rect">
            <a:avLst/>
          </a:prstGeom>
          <a:solidFill>
            <a:srgbClr val="FAFAF8"/>
          </a:solidFill>
        </p:spPr>
        <p:txBody>
          <a:bodyPr/>
          <a:lstStyle/>
          <a:p/>
        </p:txBody>
      </p:sp>
      <p:sp>
        <p:nvSpPr>
          <p:cNvPr id="40" name="Shape 40"/>
          <p:cNvSpPr/>
          <p:nvPr/>
        </p:nvSpPr>
        <p:spPr>
          <a:xfrm>
            <a:off x="8134350" y="2801541"/>
            <a:ext cx="316230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600"/>
              </a:lnSpc>
              <a:buNone/>
            </a:pPr>
            <a:r>
              <a:rPr sz="3600" b="0" i="0">
                <a:solidFill>
                  <a:srgbClr val="171717"/>
                </a:solidFill>
                <a:latin typeface="Fraunces"/>
                <a:ea typeface="Fraunces"/>
              </a:rPr>
              <a:t>0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8134350" y="3373041"/>
            <a:ext cx="316230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90">
                <a:solidFill>
                  <a:srgbClr val="9A9A94"/>
                </a:solidFill>
                <a:latin typeface="Inter"/>
                <a:ea typeface="Inter"/>
              </a:rPr>
              <a:t>ПРЯМЫХ КОНКУРЕНТОВ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8134350" y="3620691"/>
            <a:ext cx="3162300" cy="65008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В окружении только сетевые точки формата «кофе с собой» без кухни и ремесленной выпечки.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914400" y="5350669"/>
            <a:ext cx="497205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1" i="0" spc="126">
                <a:solidFill>
                  <a:srgbClr val="0F766E"/>
                </a:solidFill>
                <a:latin typeface="Inter"/>
                <a:ea typeface="Inter"/>
              </a:rPr>
              <a:t>ЯДРО АУДИТОРИИ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914400" y="5598319"/>
            <a:ext cx="4972050" cy="65008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Специалисты 25–42 лет, молодые семьи, предприниматели. Для них важны эстетика, предсказуемый вкус и свежесть продукта рядом с домом.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6324600" y="5350669"/>
            <a:ext cx="497205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1" i="0" spc="126">
                <a:solidFill>
                  <a:srgbClr val="171717"/>
                </a:solidFill>
                <a:latin typeface="Inter"/>
                <a:ea typeface="Inter"/>
              </a:rPr>
              <a:t>ПЕШЕХОДНЫЙ КОРИДОР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6324600" y="5598319"/>
            <a:ext cx="4972050" cy="4333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Помещение расположено на первой линии вечерне-утреннего трафика по направлению к станции метро и входу в районный парк.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/>
        </p:nvSpPr>
        <p:spPr>
          <a:xfrm>
            <a:off x="914400" y="616744"/>
            <a:ext cx="1150739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65">
                <a:solidFill>
                  <a:srgbClr val="9A9A94"/>
                </a:solidFill>
                <a:latin typeface="Inter"/>
                <a:ea typeface="Inter"/>
              </a:rPr>
              <a:t>ПРОДУКТ И ЧЕК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10891540" y="609600"/>
            <a:ext cx="40511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04 / 07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914400" y="1854994"/>
            <a:ext cx="6275338" cy="1751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8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Лаконичное меню с высокой маржинальностью и связкой напитка с выпечкой.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9737527" y="1635919"/>
            <a:ext cx="1559123" cy="4191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r">
              <a:lnSpc>
                <a:spcPts val="3300"/>
              </a:lnSpc>
              <a:buNone/>
            </a:pPr>
            <a:r>
              <a:rPr sz="3300" b="0" i="0">
                <a:solidFill>
                  <a:srgbClr val="0F766E"/>
                </a:solidFill>
                <a:latin typeface="Fraunces"/>
                <a:ea typeface="Fraunces"/>
              </a:rPr>
              <a:t>420 ₽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9737527" y="2093119"/>
            <a:ext cx="1559123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r">
              <a:lnSpc>
                <a:spcPts val="1238"/>
              </a:lnSpc>
              <a:buNone/>
            </a:pPr>
            <a:r>
              <a:rPr sz="825" b="0" i="0" spc="99">
                <a:solidFill>
                  <a:srgbClr val="9A9A94"/>
                </a:solidFill>
                <a:latin typeface="Inter"/>
                <a:ea typeface="Inter"/>
              </a:rPr>
              <a:t>ЦЕЛЕВОЙ СРЕДНИЙ ЧЕК</a:t>
            </a:r>
            <a:endParaRPr lang="en-US"/>
          </a:p>
        </p:txBody>
      </p:sp>
      <p:pic>
        <p:nvPicPr>
          <p:cNvPr id="104" name="Presenton Native Image 5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914400" y="3105150"/>
            <a:ext cx="10363200" cy="1940719"/>
          </a:xfrm>
          <a:prstGeom prst="rect">
            <a:avLst/>
          </a:prstGeom>
        </p:spPr>
      </p:pic>
      <p:pic>
        <p:nvPicPr>
          <p:cNvPr id="105" name="Presenton Native Image 6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914400" y="3419475"/>
            <a:ext cx="3251150" cy="1626394"/>
          </a:xfrm>
          <a:prstGeom prst="rect">
            <a:avLst/>
          </a:prstGeom>
        </p:spPr>
      </p:pic>
      <p:sp>
        <p:nvSpPr>
          <p:cNvPr id="52" name="Shape 52"/>
          <p:cNvSpPr/>
          <p:nvPr/>
        </p:nvSpPr>
        <p:spPr>
          <a:xfrm>
            <a:off x="914400" y="3581400"/>
            <a:ext cx="327020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108">
                <a:solidFill>
                  <a:srgbClr val="9A9A94"/>
                </a:solidFill>
                <a:latin typeface="Inter"/>
                <a:ea typeface="Inter"/>
              </a:rPr>
              <a:t>КАТЕГОРИЯ 01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914400" y="3829050"/>
            <a:ext cx="32702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Кофейная карта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914400" y="4095750"/>
            <a:ext cx="3270200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0F766E"/>
                </a:solidFill>
                <a:latin typeface="Inter"/>
                <a:ea typeface="Inter"/>
              </a:rPr>
              <a:t>190–280 ₽ · Маржинальность 76%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914400" y="4395788"/>
            <a:ext cx="3270200" cy="65008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Классика на двойном эспрессо, фильтр-кофе, сезонный раф, альтернативное молоко без доплаты за овсяное.</a:t>
            </a:r>
            <a:endParaRPr lang="en-US"/>
          </a:p>
        </p:txBody>
      </p:sp>
      <p:pic>
        <p:nvPicPr>
          <p:cNvPr id="106" name="Presenton Native Image 7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4470350" y="3419475"/>
            <a:ext cx="3251150" cy="1626394"/>
          </a:xfrm>
          <a:prstGeom prst="rect">
            <a:avLst/>
          </a:prstGeom>
        </p:spPr>
      </p:pic>
      <p:sp>
        <p:nvSpPr>
          <p:cNvPr id="56" name="Shape 56"/>
          <p:cNvSpPr/>
          <p:nvPr/>
        </p:nvSpPr>
        <p:spPr>
          <a:xfrm>
            <a:off x="4470350" y="3581400"/>
            <a:ext cx="327020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108">
                <a:solidFill>
                  <a:srgbClr val="9A9A94"/>
                </a:solidFill>
                <a:latin typeface="Inter"/>
                <a:ea typeface="Inter"/>
              </a:rPr>
              <a:t>КАТЕГОРИЯ 02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4470350" y="3829050"/>
            <a:ext cx="32702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Свежая печь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4470350" y="4095750"/>
            <a:ext cx="3270200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0F766E"/>
                </a:solidFill>
                <a:latin typeface="Inter"/>
                <a:ea typeface="Inter"/>
              </a:rPr>
              <a:t>160–260 ₽ · Маржинальность 71%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4470350" y="4395788"/>
            <a:ext cx="3270200" cy="65008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Сливочные круассаны, улитки с корицей, миндальные тарталетки, фокачча с томатами и ремесленный тартин.</a:t>
            </a:r>
            <a:endParaRPr lang="en-US"/>
          </a:p>
        </p:txBody>
      </p:sp>
      <p:pic>
        <p:nvPicPr>
          <p:cNvPr id="107" name="Presenton Native Image 8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8026301" y="3419475"/>
            <a:ext cx="3251299" cy="1626394"/>
          </a:xfrm>
          <a:prstGeom prst="rect">
            <a:avLst/>
          </a:prstGeom>
        </p:spPr>
      </p:pic>
      <p:sp>
        <p:nvSpPr>
          <p:cNvPr id="60" name="Shape 60"/>
          <p:cNvSpPr/>
          <p:nvPr/>
        </p:nvSpPr>
        <p:spPr>
          <a:xfrm>
            <a:off x="8026301" y="3581400"/>
            <a:ext cx="3270349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108">
                <a:solidFill>
                  <a:srgbClr val="9A9A94"/>
                </a:solidFill>
                <a:latin typeface="Inter"/>
                <a:ea typeface="Inter"/>
              </a:rPr>
              <a:t>КАТЕГОРИЯ 03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8026301" y="3829050"/>
            <a:ext cx="3270349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Утренние завтраки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8026301" y="4095750"/>
            <a:ext cx="3270349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0F766E"/>
                </a:solidFill>
                <a:latin typeface="Inter"/>
                <a:ea typeface="Inter"/>
              </a:rPr>
              <a:t>310–390 ₽ · Маржинальность 68%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8026301" y="4395788"/>
            <a:ext cx="3270349" cy="65008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Творожные сырники из фермерского творога, скрэмбл на бриоши, гранола с греческим йогуртом и ягодами весь день.</a:t>
            </a:r>
            <a:endParaRPr lang="en-US"/>
          </a:p>
        </p:txBody>
      </p:sp>
      <p:pic>
        <p:nvPicPr>
          <p:cNvPr id="108" name="Presenton Native Image 9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914400" y="5900738"/>
            <a:ext cx="10363200" cy="347663"/>
          </a:xfrm>
          <a:prstGeom prst="rect">
            <a:avLst/>
          </a:prstGeom>
        </p:spPr>
      </p:pic>
      <p:sp>
        <p:nvSpPr>
          <p:cNvPr id="64" name="Shape 64"/>
          <p:cNvSpPr/>
          <p:nvPr/>
        </p:nvSpPr>
        <p:spPr>
          <a:xfrm>
            <a:off x="914400" y="6062663"/>
            <a:ext cx="6614666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737373"/>
                </a:solidFill>
                <a:latin typeface="Inter"/>
                <a:ea typeface="Inter"/>
              </a:rPr>
              <a:t>Структура чека 420 ₽: капучино 300 мл (220 ₽) + миндальный круассан со скидкой утреннего сета (200 ₽)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9091315" y="6062663"/>
            <a:ext cx="2205335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171717"/>
                </a:solidFill>
                <a:latin typeface="Inter"/>
                <a:ea typeface="Inter"/>
              </a:rPr>
              <a:t>Доля утренних комбо в чеках: 62%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/>
        </p:nvSpPr>
        <p:spPr>
          <a:xfrm>
            <a:off x="914400" y="616744"/>
            <a:ext cx="715714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65">
                <a:solidFill>
                  <a:srgbClr val="9A9A94"/>
                </a:solidFill>
                <a:latin typeface="Inter"/>
                <a:ea typeface="Inter"/>
              </a:rPr>
              <a:t>КОМАНДА</a:t>
            </a:r>
            <a:endParaRPr lang="en-US"/>
          </a:p>
        </p:txBody>
      </p:sp>
      <p:sp>
        <p:nvSpPr>
          <p:cNvPr id="67" name="Shape 67"/>
          <p:cNvSpPr/>
          <p:nvPr/>
        </p:nvSpPr>
        <p:spPr>
          <a:xfrm>
            <a:off x="10897642" y="609600"/>
            <a:ext cx="399008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05 / 07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914400" y="1654522"/>
            <a:ext cx="9163050" cy="1751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8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Практический опыт запуска гастрономических проектов и операционного контроля.</a:t>
            </a:r>
            <a:endParaRPr lang="en-US"/>
          </a:p>
        </p:txBody>
      </p:sp>
      <p:pic>
        <p:nvPicPr>
          <p:cNvPr id="109" name="Presenton Native Image 10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914400" y="2703165"/>
            <a:ext cx="10363200" cy="2338388"/>
          </a:xfrm>
          <a:prstGeom prst="rect">
            <a:avLst/>
          </a:prstGeom>
        </p:spPr>
      </p:pic>
      <p:sp>
        <p:nvSpPr>
          <p:cNvPr id="69" name="Shape 69"/>
          <p:cNvSpPr/>
          <p:nvPr/>
        </p:nvSpPr>
        <p:spPr>
          <a:xfrm>
            <a:off x="914400" y="3017490"/>
            <a:ext cx="321945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0F766E"/>
                </a:solidFill>
                <a:latin typeface="Inter"/>
                <a:ea typeface="Inter"/>
              </a:rPr>
              <a:t>ОСНОВАТЕЛЬ И ОПЕРАЦИОННЫЙ ДИРЕКТОР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914400" y="3250853"/>
            <a:ext cx="3219450" cy="3143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75"/>
              </a:lnSpc>
              <a:buNone/>
            </a:pPr>
            <a:r>
              <a:rPr sz="1650" b="0" i="0">
                <a:solidFill>
                  <a:srgbClr val="171717"/>
                </a:solidFill>
                <a:latin typeface="Merriweather"/>
                <a:ea typeface="Fraunces"/>
              </a:rPr>
              <a:t>Алексей Смирнов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914400" y="3679478"/>
            <a:ext cx="3219450" cy="8667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6 лет в ресторанном менеджменте Москвы. Руководил открытием 3 кофеен формата grab-and-go и координировал операционные процессы сети из 8 точек.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914400" y="4698653"/>
            <a:ext cx="3219450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72">
                <a:solidFill>
                  <a:srgbClr val="9A9A94"/>
                </a:solidFill>
                <a:latin typeface="Inter"/>
                <a:ea typeface="Inter"/>
              </a:rPr>
              <a:t>ЗОНА ОТВЕТСТВЕННОСТИ: ФИНАНСЫ, ЗАКУПКИ, СЕРВИС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4495800" y="3017490"/>
            <a:ext cx="321945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0F766E"/>
                </a:solidFill>
                <a:latin typeface="Inter"/>
                <a:ea typeface="Inter"/>
              </a:rPr>
              <a:t>ШЕФ-ПЕКАРЬ ПРОЕКТА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4495800" y="3250853"/>
            <a:ext cx="3219450" cy="3143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75"/>
              </a:lnSpc>
              <a:buNone/>
            </a:pPr>
            <a:r>
              <a:rPr sz="1650" b="0" i="0">
                <a:solidFill>
                  <a:srgbClr val="171717"/>
                </a:solidFill>
                <a:latin typeface="Merriweather"/>
                <a:ea typeface="Fraunces"/>
              </a:rPr>
              <a:t>Елена Воронова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4495800" y="3679478"/>
            <a:ext cx="3219450" cy="8667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Технолог ремесленного хлебопечения, стаж 8 лет. Разрабатывала рецептуру выпечки для двух популярных пекарен на Патриарших и Покровке.</a:t>
            </a:r>
            <a:endParaRPr lang="en-US"/>
          </a:p>
        </p:txBody>
      </p:sp>
      <p:sp>
        <p:nvSpPr>
          <p:cNvPr id="76" name="Shape 76"/>
          <p:cNvSpPr/>
          <p:nvPr/>
        </p:nvSpPr>
        <p:spPr>
          <a:xfrm>
            <a:off x="4495800" y="4698653"/>
            <a:ext cx="3219450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72">
                <a:solidFill>
                  <a:srgbClr val="9A9A94"/>
                </a:solidFill>
                <a:latin typeface="Inter"/>
                <a:ea typeface="Inter"/>
              </a:rPr>
              <a:t>ЗОНА ОТВЕТСТВЕННОСТИ: ТЕХКАРТЫ, ПЕЧЬ, СТАНДАРТЫ КАЧЕСТВА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8077200" y="3017490"/>
            <a:ext cx="321945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0F766E"/>
                </a:solidFill>
                <a:latin typeface="Inter"/>
                <a:ea typeface="Inter"/>
              </a:rPr>
              <a:t>ШЕФ-БАРИСТА / КОНТРОЛЬ ЗЕРНА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8077200" y="3250853"/>
            <a:ext cx="3219450" cy="3143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75"/>
              </a:lnSpc>
              <a:buNone/>
            </a:pPr>
            <a:r>
              <a:rPr sz="1650" b="0" i="0">
                <a:solidFill>
                  <a:srgbClr val="171717"/>
                </a:solidFill>
                <a:latin typeface="Merriweather"/>
                <a:ea typeface="Fraunces"/>
              </a:rPr>
              <a:t>Дмитрий Орлов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8077200" y="3679478"/>
            <a:ext cx="3219450" cy="65008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06"/>
              </a:lnSpc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Сертифицированный специалист SCA, финалист национального чемпионата бариста. Опыт обучения и аттестации персонала более 4 лет.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8077200" y="4481959"/>
            <a:ext cx="3219450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 spc="72">
                <a:solidFill>
                  <a:srgbClr val="9A9A94"/>
                </a:solidFill>
                <a:latin typeface="Inter"/>
                <a:ea typeface="Inter"/>
              </a:rPr>
              <a:t>ЗОНА ОТВЕТСТВЕННОСТИ: КАЛИБРОВКА ПОМОЛА, ТРЕНИНГИ КОМАНДЫ</a:t>
            </a:r>
            <a:endParaRPr lang="en-US"/>
          </a:p>
        </p:txBody>
      </p:sp>
      <p:pic>
        <p:nvPicPr>
          <p:cNvPr id="110" name="Presenton Native Image 1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914400" y="5915025"/>
            <a:ext cx="10363200" cy="333375"/>
          </a:xfrm>
          <a:prstGeom prst="rect">
            <a:avLst/>
          </a:prstGeom>
        </p:spPr>
      </p:pic>
      <p:sp>
        <p:nvSpPr>
          <p:cNvPr id="81" name="Shape 81"/>
          <p:cNvSpPr/>
          <p:nvPr/>
        </p:nvSpPr>
        <p:spPr>
          <a:xfrm>
            <a:off x="914400" y="6076950"/>
            <a:ext cx="501402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Линейный персонал: 4 бариста-кассира и 2 помощника пекаря на сменном графике 2/2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8792021" y="6076950"/>
            <a:ext cx="2504629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Штат укомплектован на 80% до старта СМР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914400" y="616744"/>
            <a:ext cx="1553468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65">
                <a:solidFill>
                  <a:srgbClr val="9A9A94"/>
                </a:solidFill>
                <a:latin typeface="Inter"/>
                <a:ea typeface="Inter"/>
              </a:rPr>
              <a:t>МАРКЕТИНГ ЗАПУСКА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10894516" y="609600"/>
            <a:ext cx="402134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06 / 07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914400" y="1435447"/>
            <a:ext cx="9353550" cy="1751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8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Поэтапное формирование утренней привычки у жителей локального кластера.</a:t>
            </a:r>
            <a:endParaRPr lang="en-US"/>
          </a:p>
        </p:txBody>
      </p:sp>
      <p:pic>
        <p:nvPicPr>
          <p:cNvPr id="111" name="Presenton Native Image 12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914400" y="2265015"/>
            <a:ext cx="10363200" cy="2995613"/>
          </a:xfrm>
          <a:prstGeom prst="rect">
            <a:avLst/>
          </a:prstGeom>
        </p:spPr>
      </p:pic>
      <p:sp>
        <p:nvSpPr>
          <p:cNvPr id="86" name="Shape 86"/>
          <p:cNvSpPr/>
          <p:nvPr/>
        </p:nvSpPr>
        <p:spPr>
          <a:xfrm>
            <a:off x="914400" y="2579340"/>
            <a:ext cx="718989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1" i="0" spc="126">
                <a:solidFill>
                  <a:srgbClr val="0F766E"/>
                </a:solidFill>
                <a:latin typeface="Inter"/>
                <a:ea typeface="Inter"/>
              </a:rPr>
              <a:t>МЕСЯЦ 01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1690539" y="2579340"/>
            <a:ext cx="730746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· Soft Launch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914400" y="2865090"/>
            <a:ext cx="32702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Тест и первое касание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781050" y="3246090"/>
            <a:ext cx="3384500" cy="15287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Бесплатный приветственный фильтр-кофе при заказе любой выпечки в первую неделю.</a:t>
            </a:r>
            <a:endParaRPr lang="en-US"/>
          </a:p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Раздача 2 000 флаеров консьержам и в почтовые ящики ЖК.</a:t>
            </a:r>
            <a:endParaRPr lang="en-US"/>
          </a:p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Геотаргетинг в Telegram-каналах жилого комплекса и района.</a:t>
            </a:r>
            <a:endParaRPr lang="en-US"/>
          </a:p>
        </p:txBody>
      </p:sp>
      <p:pic>
        <p:nvPicPr>
          <p:cNvPr id="112" name="Presenton Native Image 1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914400" y="4927253"/>
            <a:ext cx="3251150" cy="333375"/>
          </a:xfrm>
          <a:prstGeom prst="rect">
            <a:avLst/>
          </a:prstGeom>
        </p:spPr>
      </p:pic>
      <p:sp>
        <p:nvSpPr>
          <p:cNvPr id="90" name="Shape 90"/>
          <p:cNvSpPr/>
          <p:nvPr/>
        </p:nvSpPr>
        <p:spPr>
          <a:xfrm>
            <a:off x="914400" y="4927253"/>
            <a:ext cx="3270200" cy="333375"/>
          </a:xfrm>
          <a:prstGeom prst="rect">
            <a:avLst/>
          </a:prstGeom>
          <a:noFill/>
        </p:spPr>
        <p:txBody>
          <a:bodyPr anchor="t" wrap="square" tIns="15240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KPI: 140 чеков в день к концу месяца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4470350" y="2579340"/>
            <a:ext cx="741908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1" i="0" spc="126">
                <a:solidFill>
                  <a:srgbClr val="0F766E"/>
                </a:solidFill>
                <a:latin typeface="Inter"/>
                <a:ea typeface="Inter"/>
              </a:rPr>
              <a:t>МЕСЯЦ 02</a:t>
            </a:r>
            <a:endParaRPr lang="en-US"/>
          </a:p>
        </p:txBody>
      </p:sp>
      <p:sp>
        <p:nvSpPr>
          <p:cNvPr id="92" name="Shape 92"/>
          <p:cNvSpPr/>
          <p:nvPr/>
        </p:nvSpPr>
        <p:spPr>
          <a:xfrm>
            <a:off x="5269409" y="2579340"/>
            <a:ext cx="594271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· Retention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4470350" y="2865090"/>
            <a:ext cx="32702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Закрепление частоты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4337000" y="3246090"/>
            <a:ext cx="3384500" cy="15287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Запуск цифровой программы лояльности в Wallet: 6-й утренний кофе в подарок.</a:t>
            </a:r>
            <a:endParaRPr lang="en-US"/>
          </a:p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Партнерские комбо с локальными студиями пилатеса и флористики.</a:t>
            </a:r>
            <a:endParaRPr lang="en-US"/>
          </a:p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Абонемент на утренний кофе со скидкой 15% при предоплате за 20 чашек.</a:t>
            </a:r>
            <a:endParaRPr lang="en-US"/>
          </a:p>
        </p:txBody>
      </p:sp>
      <p:pic>
        <p:nvPicPr>
          <p:cNvPr id="113" name="Presenton Native Image 14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4470350" y="4927253"/>
            <a:ext cx="3251150" cy="333375"/>
          </a:xfrm>
          <a:prstGeom prst="rect">
            <a:avLst/>
          </a:prstGeom>
        </p:spPr>
      </p:pic>
      <p:sp>
        <p:nvSpPr>
          <p:cNvPr id="95" name="Shape 95"/>
          <p:cNvSpPr/>
          <p:nvPr/>
        </p:nvSpPr>
        <p:spPr>
          <a:xfrm>
            <a:off x="4470350" y="4927253"/>
            <a:ext cx="3270200" cy="333375"/>
          </a:xfrm>
          <a:prstGeom prst="rect">
            <a:avLst/>
          </a:prstGeom>
          <a:noFill/>
        </p:spPr>
        <p:txBody>
          <a:bodyPr anchor="t" wrap="square" tIns="15240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KPI: 52% повторных визитов за 14 дней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8026301" y="2579340"/>
            <a:ext cx="743396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1" i="0" spc="126">
                <a:solidFill>
                  <a:srgbClr val="0F766E"/>
                </a:solidFill>
                <a:latin typeface="Inter"/>
                <a:ea typeface="Inter"/>
              </a:rPr>
              <a:t>МЕСЯЦ 03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8826847" y="2579340"/>
            <a:ext cx="703064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· Community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8026301" y="2865090"/>
            <a:ext cx="3270349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Локальное сообщество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7892951" y="3246090"/>
            <a:ext cx="3384649" cy="15287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Воскресные каппинги для гостей и мастер-классы по домашнему завариванию.</a:t>
            </a:r>
            <a:endParaRPr lang="en-US"/>
          </a:p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Доставка предзаказов свежего утреннего хлеба к двери консьержа к 08:00.</a:t>
            </a:r>
            <a:endParaRPr lang="en-US"/>
          </a:p>
          <a:p>
            <a:pPr algn="l" lvl="0">
              <a:lnSpc>
                <a:spcPts val="17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737373"/>
                </a:solidFill>
                <a:latin typeface="Inter"/>
                <a:ea typeface="Inter"/>
              </a:rPr>
              <a:t>— Выход на устойчивый сарафанный маркетинг без платного трафика.</a:t>
            </a:r>
            <a:endParaRPr lang="en-US"/>
          </a:p>
        </p:txBody>
      </p:sp>
      <p:pic>
        <p:nvPicPr>
          <p:cNvPr id="114" name="Presenton Native Image 15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8026301" y="4927253"/>
            <a:ext cx="3251299" cy="333375"/>
          </a:xfrm>
          <a:prstGeom prst="rect">
            <a:avLst/>
          </a:prstGeom>
        </p:spPr>
      </p:pic>
      <p:sp>
        <p:nvSpPr>
          <p:cNvPr id="100" name="Shape 100"/>
          <p:cNvSpPr/>
          <p:nvPr/>
        </p:nvSpPr>
        <p:spPr>
          <a:xfrm>
            <a:off x="8026301" y="4927253"/>
            <a:ext cx="3270349" cy="333375"/>
          </a:xfrm>
          <a:prstGeom prst="rect">
            <a:avLst/>
          </a:prstGeom>
          <a:noFill/>
        </p:spPr>
        <p:txBody>
          <a:bodyPr anchor="t" wrap="square" tIns="15240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KPI: 210 чеков в день, средний чек 420 ₽</a:t>
            </a:r>
            <a:endParaRPr lang="en-US"/>
          </a:p>
        </p:txBody>
      </p:sp>
      <p:pic>
        <p:nvPicPr>
          <p:cNvPr id="115" name="Presenton Native Image 16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914400" y="5915025"/>
            <a:ext cx="10363200" cy="333375"/>
          </a:xfrm>
          <a:prstGeom prst="rect">
            <a:avLst/>
          </a:prstGeom>
        </p:spPr>
      </p:pic>
      <p:sp>
        <p:nvSpPr>
          <p:cNvPr id="101" name="Shape 101"/>
          <p:cNvSpPr/>
          <p:nvPr/>
        </p:nvSpPr>
        <p:spPr>
          <a:xfrm>
            <a:off x="914400" y="6076950"/>
            <a:ext cx="4705945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Маркетинговый бюджет на 3 месяца: 190 000 ₽ (включен в общий CAPEX проекта)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8633222" y="6076950"/>
            <a:ext cx="2663428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Ожидаемый CAC: 85 ₽ за привлеченного гостя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914400" y="616744"/>
            <a:ext cx="2060674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65">
                <a:solidFill>
                  <a:srgbClr val="9A9A94"/>
                </a:solidFill>
                <a:latin typeface="Inter"/>
                <a:ea typeface="Inter"/>
              </a:rPr>
              <a:t>ЭКОНОМИКА И ИНВЕСТИЦИИ</a:t>
            </a:r>
            <a:endParaRPr lang="en-US"/>
          </a:p>
        </p:txBody>
      </p:sp>
      <p:sp>
        <p:nvSpPr>
          <p:cNvPr id="104" name="Shape 104"/>
          <p:cNvSpPr/>
          <p:nvPr/>
        </p:nvSpPr>
        <p:spPr>
          <a:xfrm>
            <a:off x="10903000" y="609600"/>
            <a:ext cx="393650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07 / 07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914400" y="1355675"/>
            <a:ext cx="5062984" cy="1751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80"/>
              </a:lnSpc>
              <a:buNone/>
            </a:pPr>
            <a:r>
              <a:rPr sz="1200" b="0" i="0">
                <a:solidFill>
                  <a:srgbClr val="171717"/>
                </a:solidFill>
                <a:latin typeface="Merriweather"/>
                <a:ea typeface="Fraunces"/>
              </a:rPr>
              <a:t>Инвестиции 2,45 млн ₽ с выходом на окупаемость за 14 месяцев.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8619976" y="1384250"/>
            <a:ext cx="1317724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9A9A94"/>
                </a:solidFill>
                <a:latin typeface="Inter"/>
                <a:ea typeface="Inter"/>
              </a:rPr>
              <a:t>ИНВЕСТИЦИИ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8619976" y="1541413"/>
            <a:ext cx="1317724" cy="3714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25"/>
              </a:lnSpc>
              <a:buNone/>
            </a:pPr>
            <a:r>
              <a:rPr sz="1950" b="0" i="0">
                <a:solidFill>
                  <a:srgbClr val="171717"/>
                </a:solidFill>
                <a:latin typeface="Merriweather"/>
                <a:ea typeface="Fraunces"/>
              </a:rPr>
              <a:t>2,45 млн ₽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10299650" y="1384250"/>
            <a:ext cx="99700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116">
                <a:solidFill>
                  <a:srgbClr val="9A9A94"/>
                </a:solidFill>
                <a:latin typeface="Inter"/>
                <a:ea typeface="Inter"/>
              </a:rPr>
              <a:t>ОКУПАЕМОСТЬ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10299650" y="1541413"/>
            <a:ext cx="997000" cy="3714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925"/>
              </a:lnSpc>
              <a:buNone/>
            </a:pPr>
            <a:r>
              <a:rPr sz="1950" b="0" i="0">
                <a:solidFill>
                  <a:srgbClr val="0F766E"/>
                </a:solidFill>
                <a:latin typeface="Merriweather"/>
                <a:ea typeface="Fraunces"/>
              </a:rPr>
              <a:t>14 мес.</a:t>
            </a:r>
            <a:endParaRPr lang="en-US"/>
          </a:p>
        </p:txBody>
      </p:sp>
      <p:pic>
        <p:nvPicPr>
          <p:cNvPr id="116" name="Presenton Native Image 17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914400" y="2487662"/>
            <a:ext cx="10363200" cy="2852738"/>
          </a:xfrm>
          <a:prstGeom prst="rect">
            <a:avLst/>
          </a:prstGeom>
        </p:spPr>
      </p:pic>
      <p:sp>
        <p:nvSpPr>
          <p:cNvPr id="110" name="Shape 110"/>
          <p:cNvSpPr/>
          <p:nvPr/>
        </p:nvSpPr>
        <p:spPr>
          <a:xfrm>
            <a:off x="914400" y="2725787"/>
            <a:ext cx="6826151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99">
                <a:solidFill>
                  <a:srgbClr val="9A9A94"/>
                </a:solidFill>
                <a:latin typeface="Inter"/>
                <a:ea typeface="Inter"/>
              </a:rPr>
              <a:t>НАКОПЛЕННЫЙ ДЕНЕЖНЫЙ ПОТОК (ТЫС. ₽) ПО МЕСЯЦАМ РЕАЛИЗАЦИИ</a:t>
            </a:r>
            <a:endParaRPr lang="en-US"/>
          </a:p>
        </p:txBody>
      </p:sp>
      <p:pic>
        <p:nvPicPr>
          <p:cNvPr id="117" name="Presenton Native Image 18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914400" y="2959150"/>
            <a:ext cx="6762750" cy="2381250"/>
          </a:xfrm>
          <a:prstGeom prst="rect">
            <a:avLst/>
          </a:prstGeom>
        </p:spPr>
      </p:pic>
      <p:pic>
        <p:nvPicPr>
          <p:cNvPr id="118" name="Presenton Native Image 19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8026301" y="3092500"/>
            <a:ext cx="3251150" cy="1881188"/>
          </a:xfrm>
          <a:prstGeom prst="rect">
            <a:avLst/>
          </a:prstGeom>
        </p:spPr>
      </p:pic>
      <p:sp>
        <p:nvSpPr>
          <p:cNvPr id="111" name="Shape 111"/>
          <p:cNvSpPr/>
          <p:nvPr/>
        </p:nvSpPr>
        <p:spPr>
          <a:xfrm>
            <a:off x="8340626" y="3092500"/>
            <a:ext cx="295587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83">
                <a:solidFill>
                  <a:srgbClr val="9A9A94"/>
                </a:solidFill>
                <a:latin typeface="Inter"/>
                <a:ea typeface="Inter"/>
              </a:rPr>
              <a:t>СТРУКТУРА РАСХОДОВ CAPEX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8340626" y="3325862"/>
            <a:ext cx="1368028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737373"/>
                </a:solidFill>
                <a:latin typeface="Inter"/>
                <a:ea typeface="Inter"/>
              </a:rPr>
              <a:t>Оборудование и печь:</a:t>
            </a:r>
            <a:endParaRPr lang="en-US"/>
          </a:p>
        </p:txBody>
      </p:sp>
      <p:sp>
        <p:nvSpPr>
          <p:cNvPr id="113" name="Shape 113"/>
          <p:cNvSpPr/>
          <p:nvPr/>
        </p:nvSpPr>
        <p:spPr>
          <a:xfrm>
            <a:off x="10589419" y="3325862"/>
            <a:ext cx="707082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171717"/>
                </a:solidFill>
                <a:latin typeface="Inter"/>
                <a:ea typeface="Inter"/>
              </a:rPr>
              <a:t>1 180 000 ₽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8340626" y="3587800"/>
            <a:ext cx="1102072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737373"/>
                </a:solidFill>
                <a:latin typeface="Inter"/>
                <a:ea typeface="Inter"/>
              </a:rPr>
              <a:t>Ремонт и мебель:</a:t>
            </a:r>
            <a:endParaRPr lang="en-US"/>
          </a:p>
        </p:txBody>
      </p:sp>
      <p:sp>
        <p:nvSpPr>
          <p:cNvPr id="115" name="Shape 115"/>
          <p:cNvSpPr/>
          <p:nvPr/>
        </p:nvSpPr>
        <p:spPr>
          <a:xfrm>
            <a:off x="10647164" y="3587800"/>
            <a:ext cx="649337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171717"/>
                </a:solidFill>
                <a:latin typeface="Inter"/>
                <a:ea typeface="Inter"/>
              </a:rPr>
              <a:t>690 000 ₽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8340626" y="3849737"/>
            <a:ext cx="2116485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737373"/>
                </a:solidFill>
                <a:latin typeface="Inter"/>
                <a:ea typeface="Inter"/>
              </a:rPr>
              <a:t>Маркетинг и оборотные средства:</a:t>
            </a:r>
            <a:endParaRPr lang="en-US"/>
          </a:p>
        </p:txBody>
      </p:sp>
      <p:sp>
        <p:nvSpPr>
          <p:cNvPr id="117" name="Shape 117"/>
          <p:cNvSpPr/>
          <p:nvPr/>
        </p:nvSpPr>
        <p:spPr>
          <a:xfrm>
            <a:off x="10650587" y="3849737"/>
            <a:ext cx="645914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171717"/>
                </a:solidFill>
                <a:latin typeface="Inter"/>
                <a:ea typeface="Inter"/>
              </a:rPr>
              <a:t>580 000 ₽</a:t>
            </a:r>
            <a:endParaRPr lang="en-US"/>
          </a:p>
        </p:txBody>
      </p:sp>
      <p:pic>
        <p:nvPicPr>
          <p:cNvPr id="119" name="Presenton Native Image 20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8340626" y="4187875"/>
            <a:ext cx="2936825" cy="785813"/>
          </a:xfrm>
          <a:prstGeom prst="rect">
            <a:avLst/>
          </a:prstGeom>
        </p:spPr>
      </p:pic>
      <p:sp>
        <p:nvSpPr>
          <p:cNvPr id="118" name="Shape 118"/>
          <p:cNvSpPr/>
          <p:nvPr/>
        </p:nvSpPr>
        <p:spPr>
          <a:xfrm>
            <a:off x="8340626" y="4311700"/>
            <a:ext cx="295587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 spc="83">
                <a:solidFill>
                  <a:srgbClr val="9A9A94"/>
                </a:solidFill>
                <a:latin typeface="Inter"/>
                <a:ea typeface="Inter"/>
              </a:rPr>
              <a:t>ОПЕРАЦИОННЫЕ ПОКАЗАТЕЛИ (С 4 МЕС.)</a:t>
            </a:r>
            <a:endParaRPr lang="en-US"/>
          </a:p>
        </p:txBody>
      </p:sp>
      <p:sp>
        <p:nvSpPr>
          <p:cNvPr id="119" name="Shape 119"/>
          <p:cNvSpPr/>
          <p:nvPr/>
        </p:nvSpPr>
        <p:spPr>
          <a:xfrm>
            <a:off x="8340626" y="4545062"/>
            <a:ext cx="1098649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737373"/>
                </a:solidFill>
                <a:latin typeface="Inter"/>
                <a:ea typeface="Inter"/>
              </a:rPr>
              <a:t>Выручка в месяц: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10589270" y="4545062"/>
            <a:ext cx="707231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171717"/>
                </a:solidFill>
                <a:latin typeface="Inter"/>
                <a:ea typeface="Inter"/>
              </a:rPr>
              <a:t>1 190 000 ₽</a:t>
            </a:r>
            <a:endParaRPr lang="en-US"/>
          </a:p>
        </p:txBody>
      </p:sp>
      <p:sp>
        <p:nvSpPr>
          <p:cNvPr id="121" name="Shape 121"/>
          <p:cNvSpPr/>
          <p:nvPr/>
        </p:nvSpPr>
        <p:spPr>
          <a:xfrm>
            <a:off x="8340626" y="4787950"/>
            <a:ext cx="1607344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737373"/>
                </a:solidFill>
                <a:latin typeface="Inter"/>
                <a:ea typeface="Inter"/>
              </a:rPr>
              <a:t>Чистая прибыль (EBITDA):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10652820" y="4787950"/>
            <a:ext cx="643682" cy="1857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75" b="0" i="0">
                <a:solidFill>
                  <a:srgbClr val="0F766E"/>
                </a:solidFill>
                <a:latin typeface="Inter"/>
                <a:ea typeface="Inter"/>
              </a:rPr>
              <a:t>245 000 ₽</a:t>
            </a:r>
            <a:endParaRPr lang="en-US"/>
          </a:p>
        </p:txBody>
      </p:sp>
      <p:pic>
        <p:nvPicPr>
          <p:cNvPr id="120" name="Presenton Native Image 2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914400" y="5915025"/>
            <a:ext cx="10363200" cy="333375"/>
          </a:xfrm>
          <a:prstGeom prst="rect">
            <a:avLst/>
          </a:prstGeom>
        </p:spPr>
      </p:pic>
      <p:sp>
        <p:nvSpPr>
          <p:cNvPr id="123" name="Shape 123"/>
          <p:cNvSpPr/>
          <p:nvPr/>
        </p:nvSpPr>
        <p:spPr>
          <a:xfrm>
            <a:off x="914400" y="6076950"/>
            <a:ext cx="5994648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Предложение инвестору: 35% доли компании до возврата инвестиций, далее 25% на бессрочной основе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9501485" y="6076950"/>
            <a:ext cx="1795165" cy="1714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50"/>
              </a:lnSpc>
              <a:buNone/>
            </a:pPr>
            <a:r>
              <a:rPr sz="900" b="0" i="0">
                <a:solidFill>
                  <a:srgbClr val="9A9A94"/>
                </a:solidFill>
                <a:latin typeface="Inter"/>
                <a:ea typeface="Inter"/>
              </a:rPr>
              <a:t>Контакты: invest@utro-coffee.ru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Кофейня «Утро» — Инвестиционное предложение</dc:title>
  <dc:subject>Generated by Presenton export-core</dc:subject>
  <dc:creator>Presenton</dc:creator>
  <cp:lastModifiedBy>Presenton</cp:lastModifiedBy>
  <dcterms:created xsi:type="dcterms:W3CDTF">2026-10-09T12:51:27.678Z</dcterms:created>
  <dcterms:modified xsi:type="dcterms:W3CDTF">2026-10-09T12:51:27.678Z</dcterms:modified>
</cp:coreProperties>
</file>