
<file path=[Content_Types].xml><?xml version="1.0" encoding="utf-8"?>
<Types xmlns="http://schemas.openxmlformats.org/package/2006/content-types">
  <Default ContentType="application/vnd.openxmlformats-package.relationships+xml" Extension="rels"/>
  <Default ContentType="application/xml" Extension="xml"/>
  <Default ContentType="image/png" Extension="png"/>
  <Default ContentType="image/jpeg" Extension="jpeg"/>
  <Default ContentType="image/jpeg" Extension="jpg"/>
  <Default ContentType="video/mp4" Extension="mp4"/>
  <Override ContentType="application/vnd.openxmlformats-officedocument.presentationml.presentation.main+xml" PartName="/ppt/presentation.xml"/>
  <Override ContentType="application/vnd.openxmlformats-package.core-properties+xml" PartName="/docProps/core.xml"/>
  <Override ContentType="application/vnd.openxmlformats-officedocument.extended-properties+xml" PartName="/docProps/app.xml"/>
  <Override ContentType="application/vnd.openxmlformats-officedocument.theme+xml" PartName="/ppt/theme/theme1.xml"/>
  <Override ContentType="application/vnd.openxmlformats-officedocument.presentationml.presProps+xml" PartName="/ppt/presProps.xml"/>
  <Override ContentType="application/vnd.openxmlformats-officedocument.presentationml.viewProps+xml" PartName="/ppt/viewProps.xml"/>
  <Override ContentType="application/vnd.openxmlformats-officedocument.presentationml.tableStyles+xml" PartName="/ppt/tableStyles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 xmlns:a="http://schemas.openxmlformats.org/drawingml/2006/main">
    <a:defPPr>
      <a:defRPr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6" autoAdjust="0"/>
    <p:restoredTop sz="94660"/>
  </p:normalViewPr>
  <p:slideViewPr>
    <p:cSldViewPr>
      <p:cViewPr varScale="1">
        <p:scale>
          <a:sx n="90" d="100"/>
          <a:sy n="90" d="100"/>
        </p:scale>
        <p:origin x="120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idx="10" sz="half"/>
          </p:nvPr>
        </p:nvSpPr>
        <p:spPr/>
        <p:txBody>
          <a:bodyPr/>
          <a:lstStyle/>
          <a:p>
            <a:fld id="{5BCAD085-E8A6-8845-BD4E-CB4CCA059FC4}" type="datetimeFigureOut">
              <a:rPr lang="en-US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idx="11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 sz="quarter"/>
          </p:nvPr>
        </p:nvSpPr>
        <p:spPr/>
        <p:txBody>
          <a:bodyPr/>
          <a:lstStyle/>
          <a:p>
            <a:fld id="{C1FF6DA9-008F-8B48-92A6-B652298478BF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dt="0" hdr="0" ftr="0" sldNum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ct val="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indent="-228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Presenton_Native_Image_1.png"/><Relationship Id="rId3" Type="http://schemas.openxmlformats.org/officeDocument/2006/relationships/image" Target="../media/Presenton_Native_Image_2.png"/><Relationship Id="rId4" Type="http://schemas.openxmlformats.org/officeDocument/2006/relationships/image" Target="../media/Presenton_Native_Image_5.png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Presenton_Native_Image_6.png"/><Relationship Id="rId3" Type="http://schemas.openxmlformats.org/officeDocument/2006/relationships/image" Target="../media/Presenton_Native_Image_7.png"/><Relationship Id="rId4" Type="http://schemas.openxmlformats.org/officeDocument/2006/relationships/image" Target="../media/Presenton_Native_Image_8.png"/><Relationship Id="rId5" Type="http://schemas.openxmlformats.org/officeDocument/2006/relationships/image" Target="../media/Presenton_Native_Image_9.png"/><Relationship Id="rId6" Type="http://schemas.openxmlformats.org/officeDocument/2006/relationships/image" Target="../media/Presenton_Native_Image_10.png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Presenton_Native_Image_6.png"/><Relationship Id="rId3" Type="http://schemas.openxmlformats.org/officeDocument/2006/relationships/image" Target="../media/Presenton_Native_Image_12.png"/><Relationship Id="rId4" Type="http://schemas.openxmlformats.org/officeDocument/2006/relationships/image" Target="../media/Presenton_Native_Image_13.png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Presenton_Native_Image_6.png"/><Relationship Id="rId3" Type="http://schemas.openxmlformats.org/officeDocument/2006/relationships/image" Target="../media/Presenton_Native_Image_16.png"/><Relationship Id="rId4" Type="http://schemas.openxmlformats.org/officeDocument/2006/relationships/image" Target="../media/Presenton_Native_Image_17.png"/><Relationship Id="rId5" Type="http://schemas.openxmlformats.org/officeDocument/2006/relationships/image" Target="../media/Presenton_Native_Image_18.png"/><Relationship Id="rId6" Type="http://schemas.openxmlformats.org/officeDocument/2006/relationships/image" Target="../media/Presenton_Native_Image_19.png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Presenton_Native_Image_6.png"/><Relationship Id="rId3" Type="http://schemas.openxmlformats.org/officeDocument/2006/relationships/image" Target="../media/Presenton_Native_Image_21.png"/><Relationship Id="rId4" Type="http://schemas.openxmlformats.org/officeDocument/2006/relationships/image" Target="../media/Presenton_Native_Image_22.png"/><Relationship Id="rId5" Type="http://schemas.openxmlformats.org/officeDocument/2006/relationships/image" Target="../media/Presenton_Native_Image_23.png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Presenton_Native_Image_6.png"/><Relationship Id="rId3" Type="http://schemas.openxmlformats.org/officeDocument/2006/relationships/image" Target="../media/Presenton_Native_Image_27.png"/><Relationship Id="rId4" Type="http://schemas.openxmlformats.org/officeDocument/2006/relationships/image" Target="../media/Presenton_Native_Image_28.png"/><Relationship Id="rId5" Type="http://schemas.openxmlformats.org/officeDocument/2006/relationships/image" Target="../media/Presenton_Native_Image_29.png"/><Relationship Id="rId6" Type="http://schemas.openxmlformats.org/officeDocument/2006/relationships/image" Target="../media/Presenton_Native_Image_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Presenton Native Image 1" descr=""/>
          <p:cNvPicPr/>
          <p:nvPr/>
        </p:nvPicPr>
        <p:blipFill>
          <a:blip r:embed="rId2" cstate="none"/>
          <a:stretch>
            <a:fillRect/>
          </a:stretch>
        </p:blipFill>
        <p:spPr>
          <a:xfrm>
            <a:off x="609600" y="609600"/>
            <a:ext cx="10972800" cy="466725"/>
          </a:xfrm>
          <a:prstGeom prst="rect">
            <a:avLst/>
          </a:prstGeom>
        </p:spPr>
      </p:pic>
      <p:sp>
        <p:nvSpPr>
          <p:cNvPr id="2" name="Shape 2"/>
          <p:cNvSpPr/>
          <p:nvPr/>
        </p:nvSpPr>
        <p:spPr>
          <a:xfrm>
            <a:off x="609600" y="609600"/>
            <a:ext cx="1971229" cy="266700"/>
          </a:xfrm>
          <a:prstGeom prst="roundRect">
            <a:avLst>
              <a:gd name="adj" fmla="val 21429"/>
            </a:avLst>
          </a:prstGeom>
          <a:solidFill>
            <a:srgbClr val="2563EB"/>
          </a:solidFill>
        </p:spPr>
        <p:txBody>
          <a:bodyPr/>
          <a:lstStyle/>
          <a:p/>
        </p:txBody>
      </p:sp>
      <p:sp>
        <p:nvSpPr>
          <p:cNvPr id="3" name="Shape 3"/>
          <p:cNvSpPr/>
          <p:nvPr/>
        </p:nvSpPr>
        <p:spPr>
          <a:xfrm>
            <a:off x="609600" y="609600"/>
            <a:ext cx="1990279" cy="266700"/>
          </a:xfrm>
          <a:prstGeom prst="rect">
            <a:avLst/>
          </a:prstGeom>
          <a:noFill/>
        </p:spPr>
        <p:txBody>
          <a:bodyPr anchor="ctr" wrap="square" tIns="57150" bIns="57150" lIns="114300" rIns="114300">
            <a:normAutofit/>
          </a:bodyPr>
          <a:lstStyle/>
          <a:p>
            <a:pPr algn="l">
              <a:buNone/>
            </a:pPr>
            <a:r>
              <a:rPr sz="900" b="1" i="0" spc="90">
                <a:solidFill>
                  <a:srgbClr val="FFFFFF"/>
                </a:solidFill>
                <a:latin typeface="Montserrat"/>
                <a:ea typeface="Montserrat"/>
              </a:rPr>
              <a:t>ИНВЕСТ-ПРЕДЛОЖЕНИЕ</a:t>
            </a:r>
            <a:endParaRPr lang="en-US"/>
          </a:p>
        </p:txBody>
      </p:sp>
      <p:sp>
        <p:nvSpPr>
          <p:cNvPr id="4" name="Shape 4"/>
          <p:cNvSpPr/>
          <p:nvPr/>
        </p:nvSpPr>
        <p:spPr>
          <a:xfrm>
            <a:off x="2695129" y="609600"/>
            <a:ext cx="1787575" cy="266700"/>
          </a:xfrm>
          <a:prstGeom prst="roundRect">
            <a:avLst>
              <a:gd name="adj" fmla="val 21429"/>
            </a:avLst>
          </a:prstGeom>
          <a:solidFill>
            <a:srgbClr val="EA580C"/>
          </a:solidFill>
        </p:spPr>
        <p:txBody>
          <a:bodyPr/>
          <a:lstStyle/>
          <a:p/>
        </p:txBody>
      </p:sp>
      <p:sp>
        <p:nvSpPr>
          <p:cNvPr id="5" name="Shape 5"/>
          <p:cNvSpPr/>
          <p:nvPr/>
        </p:nvSpPr>
        <p:spPr>
          <a:xfrm>
            <a:off x="2695129" y="609600"/>
            <a:ext cx="1806625" cy="266700"/>
          </a:xfrm>
          <a:prstGeom prst="rect">
            <a:avLst/>
          </a:prstGeom>
          <a:noFill/>
        </p:spPr>
        <p:txBody>
          <a:bodyPr anchor="ctr" wrap="square" tIns="57150" bIns="57150" lIns="114300" rIns="114300">
            <a:normAutofit/>
          </a:bodyPr>
          <a:lstStyle/>
          <a:p>
            <a:pPr algn="l">
              <a:buNone/>
            </a:pPr>
            <a:r>
              <a:rPr sz="900" b="1" i="0" spc="90">
                <a:solidFill>
                  <a:srgbClr val="FFFFFF"/>
                </a:solidFill>
                <a:latin typeface="Montserrat"/>
                <a:ea typeface="Montserrat"/>
              </a:rPr>
              <a:t>ЛОКАЛЬНЫЙ БИЗНЕС</a:t>
            </a:r>
            <a:endParaRPr lang="en-US"/>
          </a:p>
        </p:txBody>
      </p:sp>
      <p:sp>
        <p:nvSpPr>
          <p:cNvPr id="6" name="Shape 6"/>
          <p:cNvSpPr/>
          <p:nvPr/>
        </p:nvSpPr>
        <p:spPr>
          <a:xfrm>
            <a:off x="9185523" y="666750"/>
            <a:ext cx="2415927" cy="1524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200"/>
              </a:lnSpc>
              <a:buNone/>
            </a:pPr>
            <a:r>
              <a:rPr sz="900" b="1" i="0" spc="45">
                <a:solidFill>
                  <a:srgbClr val="90A1B9"/>
                </a:solidFill>
                <a:latin typeface="Montserrat"/>
                <a:ea typeface="Montserrat"/>
              </a:rPr>
              <a:t>ПРОЕКТ: «КОФЕЙНЯ У ДОМА» • 2025</a:t>
            </a:r>
            <a:endParaRPr lang="en-US"/>
          </a:p>
        </p:txBody>
      </p:sp>
      <p:sp>
        <p:nvSpPr>
          <p:cNvPr id="7" name="Shape 7"/>
          <p:cNvSpPr/>
          <p:nvPr/>
        </p:nvSpPr>
        <p:spPr>
          <a:xfrm>
            <a:off x="609600" y="2424410"/>
            <a:ext cx="3587055" cy="304800"/>
          </a:xfrm>
          <a:prstGeom prst="rect">
            <a:avLst/>
          </a:prstGeom>
          <a:solidFill>
            <a:srgbClr val="D845EB">
              <a:alpha val="10000"/>
            </a:srgbClr>
          </a:solidFill>
        </p:spPr>
        <p:txBody>
          <a:bodyPr/>
          <a:lstStyle/>
          <a:p/>
        </p:txBody>
      </p:sp>
      <p:sp>
        <p:nvSpPr>
          <p:cNvPr id="8" name="Shape 8"/>
          <p:cNvSpPr/>
          <p:nvPr/>
        </p:nvSpPr>
        <p:spPr>
          <a:xfrm>
            <a:off x="762000" y="2500610"/>
            <a:ext cx="3301305" cy="1524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200"/>
              </a:lnSpc>
              <a:buNone/>
            </a:pPr>
            <a:r>
              <a:rPr sz="900" b="1" i="0" spc="90">
                <a:solidFill>
                  <a:srgbClr val="C026D3"/>
                </a:solidFill>
                <a:latin typeface="Montserrat"/>
                <a:ea typeface="Montserrat"/>
              </a:rPr>
              <a:t xml:space="preserve">ФОРМАТ GRAB </a:t>
            </a:r>
            <a:r>
              <a:rPr sz="900" b="1" i="0" spc="90">
                <a:solidFill>
                  <a:srgbClr val="C026D3"/>
                </a:solidFill>
                <a:latin typeface="Montserrat"/>
                <a:ea typeface="Montserrat"/>
              </a:rPr>
              <a:t>&amp;</a:t>
            </a:r>
            <a:r>
              <a:rPr sz="900" b="1" i="0" spc="90">
                <a:solidFill>
                  <a:srgbClr val="C026D3"/>
                </a:solidFill>
                <a:latin typeface="Montserrat"/>
                <a:ea typeface="Montserrat"/>
              </a:rPr>
              <a:t xml:space="preserve"> GO + 14 ПОСАДОЧНЫХ МЕСТ</a:t>
            </a:r>
            <a:endParaRPr lang="en-US"/>
          </a:p>
        </p:txBody>
      </p:sp>
      <p:sp>
        <p:nvSpPr>
          <p:cNvPr id="9" name="Shape 9"/>
          <p:cNvSpPr/>
          <p:nvPr/>
        </p:nvSpPr>
        <p:spPr>
          <a:xfrm>
            <a:off x="609600" y="3186410"/>
            <a:ext cx="7207151" cy="335161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320"/>
              </a:lnSpc>
              <a:buNone/>
            </a:pPr>
            <a:r>
              <a:rPr sz="1200" b="1" i="0">
                <a:solidFill>
                  <a:srgbClr val="0F172B"/>
                </a:solidFill>
                <a:latin typeface="Playfair Display"/>
                <a:ea typeface="Playfair Display"/>
              </a:rPr>
              <a:t>Кофейня у дома:</a:t>
            </a:r>
            <a:r>
              <a:rPr sz="1200" b="1" i="0">
                <a:solidFill>
                  <a:srgbClr val="0F172B"/>
                </a:solidFill>
                <a:latin typeface="Playfair Display"/>
                <a:ea typeface="Playfair Display"/>
              </a:rPr>
              <a:t xml:space="preserve">
</a:t>
            </a:r>
            <a:r>
              <a:rPr sz="1200" b="1" i="0">
                <a:solidFill>
                  <a:srgbClr val="2563EB"/>
                </a:solidFill>
                <a:latin typeface="Playfair Display"/>
                <a:ea typeface="Playfair Display"/>
              </a:rPr>
              <a:t>бизнес-модель</a:t>
            </a:r>
            <a:r>
              <a:rPr sz="1200" b="1" i="0">
                <a:solidFill>
                  <a:srgbClr val="0F172B"/>
                </a:solidFill>
                <a:latin typeface="Playfair Display"/>
                <a:ea typeface="Playfair Display"/>
              </a:rPr>
              <a:t xml:space="preserve"> и запуск</a:t>
            </a:r>
            <a:endParaRPr lang="en-US"/>
          </a:p>
        </p:txBody>
      </p:sp>
      <p:sp>
        <p:nvSpPr>
          <p:cNvPr id="10" name="Shape 10"/>
          <p:cNvSpPr/>
          <p:nvPr/>
        </p:nvSpPr>
        <p:spPr>
          <a:xfrm>
            <a:off x="609600" y="3750171"/>
            <a:ext cx="5924550" cy="835819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194"/>
              </a:lnSpc>
              <a:buNone/>
            </a:pPr>
            <a:r>
              <a:rPr sz="1350" b="0" i="0">
                <a:solidFill>
                  <a:srgbClr val="475569"/>
                </a:solidFill>
                <a:latin typeface="Montserrat"/>
                <a:ea typeface="Montserrat"/>
              </a:rPr>
              <a:t>Запуск рентабельной спешелти-кофейни в жилом комплексе комфорт-класса на 3 500 квартир. Понятная аудитория, высокая маржинальность и прозрачная экономика.</a:t>
            </a:r>
            <a:endParaRPr lang="en-US"/>
          </a:p>
        </p:txBody>
      </p:sp>
      <p:pic>
        <p:nvPicPr>
          <p:cNvPr id="101" name="Presenton Native Image 2" descr=""/>
          <p:cNvPicPr/>
          <p:nvPr/>
        </p:nvPicPr>
        <p:blipFill>
          <a:blip r:embed="rId3" cstate="none"/>
          <a:stretch>
            <a:fillRect/>
          </a:stretch>
        </p:blipFill>
        <p:spPr>
          <a:xfrm>
            <a:off x="8140601" y="1609725"/>
            <a:ext cx="3479750" cy="1219200"/>
          </a:xfrm>
          <a:prstGeom prst="rect">
            <a:avLst/>
          </a:prstGeom>
        </p:spPr>
      </p:pic>
      <p:sp>
        <p:nvSpPr>
          <p:cNvPr id="11" name="Shape 11"/>
          <p:cNvSpPr/>
          <p:nvPr/>
        </p:nvSpPr>
        <p:spPr>
          <a:xfrm>
            <a:off x="8388251" y="1847850"/>
            <a:ext cx="3003500" cy="1524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200"/>
              </a:lnSpc>
              <a:buNone/>
            </a:pPr>
            <a:r>
              <a:rPr sz="900" b="1" i="0" spc="45">
                <a:solidFill>
                  <a:srgbClr val="EA580C"/>
                </a:solidFill>
                <a:latin typeface="Montserrat"/>
                <a:ea typeface="Montserrat"/>
              </a:rPr>
              <a:t>СТАРТОВЫЙ БЮДЖЕТ</a:t>
            </a:r>
            <a:endParaRPr lang="en-US"/>
          </a:p>
        </p:txBody>
      </p:sp>
      <p:sp>
        <p:nvSpPr>
          <p:cNvPr id="12" name="Shape 12"/>
          <p:cNvSpPr/>
          <p:nvPr/>
        </p:nvSpPr>
        <p:spPr>
          <a:xfrm>
            <a:off x="8388251" y="2038350"/>
            <a:ext cx="3003500" cy="3429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700"/>
              </a:lnSpc>
              <a:buNone/>
            </a:pPr>
            <a:r>
              <a:rPr sz="2250" b="1" i="0">
                <a:solidFill>
                  <a:srgbClr val="0F172B"/>
                </a:solidFill>
                <a:latin typeface="Montserrat"/>
                <a:ea typeface="Montserrat"/>
              </a:rPr>
              <a:t>2 450 000 ₽</a:t>
            </a:r>
            <a:endParaRPr lang="en-US"/>
          </a:p>
        </p:txBody>
      </p:sp>
      <p:sp>
        <p:nvSpPr>
          <p:cNvPr id="13" name="Shape 13"/>
          <p:cNvSpPr/>
          <p:nvPr/>
        </p:nvSpPr>
        <p:spPr>
          <a:xfrm>
            <a:off x="8388251" y="2419350"/>
            <a:ext cx="3003500" cy="1524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200"/>
              </a:lnSpc>
              <a:buNone/>
            </a:pPr>
            <a:r>
              <a:rPr sz="900" b="0" i="0">
                <a:solidFill>
                  <a:srgbClr val="62748E"/>
                </a:solidFill>
                <a:latin typeface="Montserrat"/>
                <a:ea typeface="Montserrat"/>
              </a:rPr>
              <a:t>Оборудование, ремонт и оборотный капитал</a:t>
            </a:r>
            <a:endParaRPr lang="en-US"/>
          </a:p>
        </p:txBody>
      </p:sp>
      <p:pic>
        <p:nvPicPr>
          <p:cNvPr id="102" name="Presenton Native Image 3" descr=""/>
          <p:cNvPicPr/>
          <p:nvPr/>
        </p:nvPicPr>
        <p:blipFill>
          <a:blip r:embed="rId3" cstate="none"/>
          <a:stretch>
            <a:fillRect/>
          </a:stretch>
        </p:blipFill>
        <p:spPr>
          <a:xfrm>
            <a:off x="8140601" y="2905125"/>
            <a:ext cx="3479750" cy="1219200"/>
          </a:xfrm>
          <a:prstGeom prst="rect">
            <a:avLst/>
          </a:prstGeom>
        </p:spPr>
      </p:pic>
      <p:sp>
        <p:nvSpPr>
          <p:cNvPr id="14" name="Shape 14"/>
          <p:cNvSpPr/>
          <p:nvPr/>
        </p:nvSpPr>
        <p:spPr>
          <a:xfrm>
            <a:off x="8388251" y="3143250"/>
            <a:ext cx="3003500" cy="1524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200"/>
              </a:lnSpc>
              <a:buNone/>
            </a:pPr>
            <a:r>
              <a:rPr sz="900" b="1" i="0" spc="45">
                <a:solidFill>
                  <a:srgbClr val="2563EB"/>
                </a:solidFill>
                <a:latin typeface="Montserrat"/>
                <a:ea typeface="Montserrat"/>
              </a:rPr>
              <a:t>СРОК ОКУПАЕМОСТИ</a:t>
            </a:r>
            <a:endParaRPr lang="en-US"/>
          </a:p>
        </p:txBody>
      </p:sp>
      <p:sp>
        <p:nvSpPr>
          <p:cNvPr id="15" name="Shape 15"/>
          <p:cNvSpPr/>
          <p:nvPr/>
        </p:nvSpPr>
        <p:spPr>
          <a:xfrm>
            <a:off x="8388251" y="3333750"/>
            <a:ext cx="3003500" cy="3429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700"/>
              </a:lnSpc>
              <a:buNone/>
            </a:pPr>
            <a:r>
              <a:rPr sz="2250" b="1" i="0">
                <a:solidFill>
                  <a:srgbClr val="0F172B"/>
                </a:solidFill>
                <a:latin typeface="Montserrat"/>
                <a:ea typeface="Montserrat"/>
              </a:rPr>
              <a:t>14 месяцев</a:t>
            </a:r>
            <a:endParaRPr lang="en-US"/>
          </a:p>
        </p:txBody>
      </p:sp>
      <p:sp>
        <p:nvSpPr>
          <p:cNvPr id="16" name="Shape 16"/>
          <p:cNvSpPr/>
          <p:nvPr/>
        </p:nvSpPr>
        <p:spPr>
          <a:xfrm>
            <a:off x="8388251" y="3714750"/>
            <a:ext cx="3003500" cy="1524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200"/>
              </a:lnSpc>
              <a:buNone/>
            </a:pPr>
            <a:r>
              <a:rPr sz="900" b="0" i="0">
                <a:solidFill>
                  <a:srgbClr val="62748E"/>
                </a:solidFill>
                <a:latin typeface="Montserrat"/>
                <a:ea typeface="Montserrat"/>
              </a:rPr>
              <a:t>При пессимистичном плане продаж</a:t>
            </a:r>
            <a:endParaRPr lang="en-US"/>
          </a:p>
        </p:txBody>
      </p:sp>
      <p:pic>
        <p:nvPicPr>
          <p:cNvPr id="103" name="Presenton Native Image 4" descr=""/>
          <p:cNvPicPr/>
          <p:nvPr/>
        </p:nvPicPr>
        <p:blipFill>
          <a:blip r:embed="rId3" cstate="none"/>
          <a:stretch>
            <a:fillRect/>
          </a:stretch>
        </p:blipFill>
        <p:spPr>
          <a:xfrm>
            <a:off x="8140601" y="4200525"/>
            <a:ext cx="3479750" cy="1219200"/>
          </a:xfrm>
          <a:prstGeom prst="rect">
            <a:avLst/>
          </a:prstGeom>
        </p:spPr>
      </p:pic>
      <p:sp>
        <p:nvSpPr>
          <p:cNvPr id="17" name="Shape 17"/>
          <p:cNvSpPr/>
          <p:nvPr/>
        </p:nvSpPr>
        <p:spPr>
          <a:xfrm>
            <a:off x="8388251" y="4438650"/>
            <a:ext cx="3003500" cy="1524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200"/>
              </a:lnSpc>
              <a:buNone/>
            </a:pPr>
            <a:r>
              <a:rPr sz="900" b="1" i="0" spc="45">
                <a:solidFill>
                  <a:srgbClr val="C026D3"/>
                </a:solidFill>
                <a:latin typeface="Montserrat"/>
                <a:ea typeface="Montserrat"/>
              </a:rPr>
              <a:t>СРЕДНИЙ ЧЕК</a:t>
            </a:r>
            <a:endParaRPr lang="en-US"/>
          </a:p>
        </p:txBody>
      </p:sp>
      <p:sp>
        <p:nvSpPr>
          <p:cNvPr id="18" name="Shape 18"/>
          <p:cNvSpPr/>
          <p:nvPr/>
        </p:nvSpPr>
        <p:spPr>
          <a:xfrm>
            <a:off x="8388251" y="4629150"/>
            <a:ext cx="3003500" cy="3429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700"/>
              </a:lnSpc>
              <a:buNone/>
            </a:pPr>
            <a:r>
              <a:rPr sz="2250" b="1" i="0">
                <a:solidFill>
                  <a:srgbClr val="0F172B"/>
                </a:solidFill>
                <a:latin typeface="Montserrat"/>
                <a:ea typeface="Montserrat"/>
              </a:rPr>
              <a:t>390 ₽</a:t>
            </a:r>
            <a:endParaRPr lang="en-US"/>
          </a:p>
        </p:txBody>
      </p:sp>
      <p:sp>
        <p:nvSpPr>
          <p:cNvPr id="19" name="Shape 19"/>
          <p:cNvSpPr/>
          <p:nvPr/>
        </p:nvSpPr>
        <p:spPr>
          <a:xfrm>
            <a:off x="8388251" y="5010150"/>
            <a:ext cx="3003500" cy="1524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200"/>
              </a:lnSpc>
              <a:buNone/>
            </a:pPr>
            <a:r>
              <a:rPr sz="900" b="0" i="0">
                <a:solidFill>
                  <a:srgbClr val="62748E"/>
                </a:solidFill>
                <a:latin typeface="Montserrat"/>
                <a:ea typeface="Montserrat"/>
              </a:rPr>
              <a:t>Кофе + выпечка или десерт</a:t>
            </a:r>
            <a:endParaRPr lang="en-US"/>
          </a:p>
        </p:txBody>
      </p:sp>
      <p:pic>
        <p:nvPicPr>
          <p:cNvPr id="104" name="Presenton Native Image 5" descr=""/>
          <p:cNvPicPr/>
          <p:nvPr/>
        </p:nvPicPr>
        <p:blipFill>
          <a:blip r:embed="rId4" cstate="none"/>
          <a:stretch>
            <a:fillRect/>
          </a:stretch>
        </p:blipFill>
        <p:spPr>
          <a:xfrm>
            <a:off x="609600" y="5934075"/>
            <a:ext cx="10972800" cy="314325"/>
          </a:xfrm>
          <a:prstGeom prst="rect">
            <a:avLst/>
          </a:prstGeom>
        </p:spPr>
      </p:pic>
      <p:sp>
        <p:nvSpPr>
          <p:cNvPr id="20" name="Shape 20"/>
          <p:cNvSpPr/>
          <p:nvPr/>
        </p:nvSpPr>
        <p:spPr>
          <a:xfrm>
            <a:off x="609600" y="6096000"/>
            <a:ext cx="2714923" cy="1524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200"/>
              </a:lnSpc>
              <a:buNone/>
            </a:pPr>
            <a:r>
              <a:rPr sz="900" b="0" i="0">
                <a:solidFill>
                  <a:srgbClr val="62748E"/>
                </a:solidFill>
                <a:latin typeface="Montserrat"/>
                <a:ea typeface="Montserrat"/>
              </a:rPr>
              <a:t>Конфиденциально для партнёра • 6 слайдов</a:t>
            </a:r>
            <a:endParaRPr lang="en-US"/>
          </a:p>
        </p:txBody>
      </p:sp>
      <p:sp>
        <p:nvSpPr>
          <p:cNvPr id="21" name="Shape 21"/>
          <p:cNvSpPr/>
          <p:nvPr/>
        </p:nvSpPr>
        <p:spPr>
          <a:xfrm>
            <a:off x="9380488" y="6096000"/>
            <a:ext cx="2220962" cy="1524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200"/>
              </a:lnSpc>
              <a:buNone/>
            </a:pPr>
            <a:r>
              <a:rPr sz="900" b="1" i="0">
                <a:solidFill>
                  <a:srgbClr val="314158"/>
                </a:solidFill>
                <a:latin typeface="Montserrat"/>
                <a:ea typeface="Montserrat"/>
              </a:rPr>
              <a:t>ФОРМАТ СОТРУДНИЧЕСТВА: 50 / 50</a:t>
            </a:r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Presenton Native Image 6" descr=""/>
          <p:cNvPicPr/>
          <p:nvPr/>
        </p:nvPicPr>
        <p:blipFill>
          <a:blip r:embed="rId2" cstate="none"/>
          <a:stretch>
            <a:fillRect/>
          </a:stretch>
        </p:blipFill>
        <p:spPr>
          <a:xfrm>
            <a:off x="609600" y="609600"/>
            <a:ext cx="10972800" cy="428625"/>
          </a:xfrm>
          <a:prstGeom prst="rect">
            <a:avLst/>
          </a:prstGeom>
        </p:spPr>
      </p:pic>
      <p:sp>
        <p:nvSpPr>
          <p:cNvPr id="22" name="Shape 22"/>
          <p:cNvSpPr/>
          <p:nvPr/>
        </p:nvSpPr>
        <p:spPr>
          <a:xfrm>
            <a:off x="609600" y="626269"/>
            <a:ext cx="928836" cy="233363"/>
          </a:xfrm>
          <a:prstGeom prst="roundRect">
            <a:avLst>
              <a:gd name="adj" fmla="val 16327"/>
            </a:avLst>
          </a:prstGeom>
          <a:solidFill>
            <a:srgbClr val="2563EB"/>
          </a:solidFill>
        </p:spPr>
        <p:txBody>
          <a:bodyPr/>
          <a:lstStyle/>
          <a:p/>
        </p:txBody>
      </p:sp>
      <p:sp>
        <p:nvSpPr>
          <p:cNvPr id="23" name="Shape 23"/>
          <p:cNvSpPr/>
          <p:nvPr/>
        </p:nvSpPr>
        <p:spPr>
          <a:xfrm>
            <a:off x="609600" y="626269"/>
            <a:ext cx="947886" cy="233363"/>
          </a:xfrm>
          <a:prstGeom prst="rect">
            <a:avLst/>
          </a:prstGeom>
          <a:noFill/>
        </p:spPr>
        <p:txBody>
          <a:bodyPr anchor="ctr" wrap="square" tIns="38100" bIns="38100" lIns="114300" rIns="114300">
            <a:normAutofit/>
          </a:bodyPr>
          <a:lstStyle/>
          <a:p>
            <a:pPr algn="l">
              <a:buNone/>
            </a:pPr>
            <a:r>
              <a:rPr sz="825" b="1" i="0" spc="83">
                <a:solidFill>
                  <a:srgbClr val="FFFFFF"/>
                </a:solidFill>
                <a:latin typeface="Montserrat"/>
                <a:ea typeface="Montserrat"/>
              </a:rPr>
              <a:t>РАЗДЕЛ 01</a:t>
            </a:r>
            <a:endParaRPr lang="en-US"/>
          </a:p>
        </p:txBody>
      </p:sp>
      <p:sp>
        <p:nvSpPr>
          <p:cNvPr id="24" name="Shape 24"/>
          <p:cNvSpPr/>
          <p:nvPr/>
        </p:nvSpPr>
        <p:spPr>
          <a:xfrm>
            <a:off x="1652736" y="609600"/>
            <a:ext cx="2323654" cy="2667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100"/>
              </a:lnSpc>
              <a:buNone/>
            </a:pPr>
            <a:r>
              <a:rPr sz="1500" b="1" i="0">
                <a:solidFill>
                  <a:srgbClr val="0F172B"/>
                </a:solidFill>
                <a:latin typeface="Playfair Display"/>
                <a:ea typeface="Playfair Display"/>
              </a:rPr>
              <a:t>Идея, формат и локация</a:t>
            </a:r>
            <a:endParaRPr lang="en-US"/>
          </a:p>
        </p:txBody>
      </p:sp>
      <p:sp>
        <p:nvSpPr>
          <p:cNvPr id="25" name="Shape 25"/>
          <p:cNvSpPr/>
          <p:nvPr/>
        </p:nvSpPr>
        <p:spPr>
          <a:xfrm>
            <a:off x="9811494" y="666750"/>
            <a:ext cx="1789956" cy="1524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200"/>
              </a:lnSpc>
              <a:buNone/>
            </a:pPr>
            <a:r>
              <a:rPr sz="900" b="1" i="0" spc="90">
                <a:solidFill>
                  <a:srgbClr val="EA580C"/>
                </a:solidFill>
                <a:latin typeface="Montserrat"/>
                <a:ea typeface="Montserrat"/>
              </a:rPr>
              <a:t xml:space="preserve">CONCEPT </a:t>
            </a:r>
            <a:r>
              <a:rPr sz="900" b="1" i="0" spc="90">
                <a:solidFill>
                  <a:srgbClr val="EA580C"/>
                </a:solidFill>
                <a:latin typeface="Montserrat"/>
                <a:ea typeface="Montserrat"/>
              </a:rPr>
              <a:t>&amp;</a:t>
            </a:r>
            <a:r>
              <a:rPr sz="900" b="1" i="0" spc="90">
                <a:solidFill>
                  <a:srgbClr val="EA580C"/>
                </a:solidFill>
                <a:latin typeface="Montserrat"/>
                <a:ea typeface="Montserrat"/>
              </a:rPr>
              <a:t xml:space="preserve"> POSITIONING</a:t>
            </a:r>
            <a:endParaRPr lang="en-US"/>
          </a:p>
        </p:txBody>
      </p:sp>
      <p:pic>
        <p:nvPicPr>
          <p:cNvPr id="106" name="Presenton Native Image 7" descr=""/>
          <p:cNvPicPr/>
          <p:nvPr/>
        </p:nvPicPr>
        <p:blipFill>
          <a:blip r:embed="rId3" cstate="none"/>
          <a:stretch>
            <a:fillRect/>
          </a:stretch>
        </p:blipFill>
        <p:spPr>
          <a:xfrm>
            <a:off x="571500" y="1306562"/>
            <a:ext cx="11049000" cy="1571625"/>
          </a:xfrm>
          <a:prstGeom prst="rect">
            <a:avLst/>
          </a:prstGeom>
        </p:spPr>
      </p:pic>
      <p:sp>
        <p:nvSpPr>
          <p:cNvPr id="26" name="Shape 26"/>
          <p:cNvSpPr/>
          <p:nvPr/>
        </p:nvSpPr>
        <p:spPr>
          <a:xfrm>
            <a:off x="847725" y="1573262"/>
            <a:ext cx="7258050" cy="6096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400"/>
              </a:lnSpc>
              <a:buNone/>
            </a:pPr>
            <a:r>
              <a:rPr sz="1800" b="1" i="0">
                <a:solidFill>
                  <a:srgbClr val="0F172B"/>
                </a:solidFill>
                <a:latin typeface="Playfair Display"/>
                <a:ea typeface="Playfair Display"/>
              </a:rPr>
              <a:t>«Третье место» прямо в тапочках: кофе спешелти уровня в шаговой доступности</a:t>
            </a:r>
            <a:endParaRPr lang="en-US"/>
          </a:p>
        </p:txBody>
      </p:sp>
      <p:sp>
        <p:nvSpPr>
          <p:cNvPr id="27" name="Shape 27"/>
          <p:cNvSpPr/>
          <p:nvPr/>
        </p:nvSpPr>
        <p:spPr>
          <a:xfrm>
            <a:off x="847725" y="2220962"/>
            <a:ext cx="7258050" cy="37147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463"/>
              </a:lnSpc>
              <a:buNone/>
            </a:pPr>
            <a:r>
              <a:rPr sz="900" b="0" i="0">
                <a:solidFill>
                  <a:srgbClr val="475569"/>
                </a:solidFill>
                <a:latin typeface="Montserrat"/>
                <a:ea typeface="Montserrat"/>
              </a:rPr>
              <a:t>Жители новостроек хотят качественный капучино без поездок в центр. Мы создаем дружелюбную локальную точку с быстрым сервисом на вынос и комфортными местами для коротких встреч и удаленной работы.</a:t>
            </a:r>
            <a:endParaRPr lang="en-US"/>
          </a:p>
        </p:txBody>
      </p:sp>
      <p:sp>
        <p:nvSpPr>
          <p:cNvPr id="28" name="Shape 28"/>
          <p:cNvSpPr/>
          <p:nvPr/>
        </p:nvSpPr>
        <p:spPr>
          <a:xfrm>
            <a:off x="9667875" y="1737568"/>
            <a:ext cx="1466850" cy="1524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ctr">
              <a:lnSpc>
                <a:spcPts val="1200"/>
              </a:lnSpc>
              <a:buNone/>
            </a:pPr>
            <a:r>
              <a:rPr sz="900" b="1" i="0" spc="45">
                <a:solidFill>
                  <a:srgbClr val="FFFFFF"/>
                </a:solidFill>
                <a:latin typeface="Montserrat"/>
                <a:ea typeface="Montserrat"/>
              </a:rPr>
              <a:t>ПЛОЩАДЬ ТОЧКИ</a:t>
            </a:r>
            <a:endParaRPr lang="en-US"/>
          </a:p>
        </p:txBody>
      </p:sp>
      <p:sp>
        <p:nvSpPr>
          <p:cNvPr id="29" name="Shape 29"/>
          <p:cNvSpPr/>
          <p:nvPr/>
        </p:nvSpPr>
        <p:spPr>
          <a:xfrm>
            <a:off x="9667875" y="1928068"/>
            <a:ext cx="1466850" cy="3429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ctr">
              <a:lnSpc>
                <a:spcPts val="2700"/>
              </a:lnSpc>
              <a:buNone/>
            </a:pPr>
            <a:r>
              <a:rPr sz="2250" b="1" i="0">
                <a:solidFill>
                  <a:srgbClr val="FFFFFF"/>
                </a:solidFill>
                <a:latin typeface="Montserrat"/>
                <a:ea typeface="Montserrat"/>
              </a:rPr>
              <a:t>45 м²</a:t>
            </a:r>
            <a:endParaRPr lang="en-US"/>
          </a:p>
        </p:txBody>
      </p:sp>
      <p:sp>
        <p:nvSpPr>
          <p:cNvPr id="30" name="Shape 30"/>
          <p:cNvSpPr/>
          <p:nvPr/>
        </p:nvSpPr>
        <p:spPr>
          <a:xfrm>
            <a:off x="9667875" y="2270968"/>
            <a:ext cx="1466850" cy="157163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ctr">
              <a:lnSpc>
                <a:spcPts val="1238"/>
              </a:lnSpc>
              <a:buNone/>
            </a:pPr>
            <a:r>
              <a:rPr sz="825" b="0" i="0">
                <a:solidFill>
                  <a:srgbClr val="FFFFFF"/>
                </a:solidFill>
                <a:latin typeface="Montserrat"/>
                <a:ea typeface="Montserrat"/>
              </a:rPr>
              <a:t>14 посадочных мест</a:t>
            </a:r>
            <a:endParaRPr lang="en-US"/>
          </a:p>
        </p:txBody>
      </p:sp>
      <p:pic>
        <p:nvPicPr>
          <p:cNvPr id="107" name="Presenton Native Image 8" descr=""/>
          <p:cNvPicPr/>
          <p:nvPr/>
        </p:nvPicPr>
        <p:blipFill>
          <a:blip r:embed="rId4" cstate="none"/>
          <a:stretch>
            <a:fillRect/>
          </a:stretch>
        </p:blipFill>
        <p:spPr>
          <a:xfrm>
            <a:off x="571500" y="3098750"/>
            <a:ext cx="3581400" cy="2743200"/>
          </a:xfrm>
          <a:prstGeom prst="rect">
            <a:avLst/>
          </a:prstGeom>
        </p:spPr>
      </p:pic>
      <p:sp>
        <p:nvSpPr>
          <p:cNvPr id="31" name="Shape 31"/>
          <p:cNvSpPr/>
          <p:nvPr/>
        </p:nvSpPr>
        <p:spPr>
          <a:xfrm>
            <a:off x="838200" y="3365450"/>
            <a:ext cx="880021" cy="228600"/>
          </a:xfrm>
          <a:prstGeom prst="rect">
            <a:avLst/>
          </a:prstGeom>
          <a:noFill/>
        </p:spPr>
        <p:txBody>
          <a:bodyPr anchor="t" wrap="square" tIns="38100" bIns="38100" lIns="95250" rIns="95250">
            <a:normAutofit/>
          </a:bodyPr>
          <a:lstStyle/>
          <a:p>
            <a:pPr algn="l">
              <a:lnSpc>
                <a:spcPts val="1200"/>
              </a:lnSpc>
              <a:buNone/>
            </a:pPr>
            <a:r>
              <a:rPr sz="900" b="1" i="0" spc="45">
                <a:solidFill>
                  <a:srgbClr val="2563EB"/>
                </a:solidFill>
                <a:latin typeface="Montserrat"/>
                <a:ea typeface="Montserrat"/>
              </a:rPr>
              <a:t>ЛОКАЦИЯ</a:t>
            </a:r>
            <a:endParaRPr lang="en-US"/>
          </a:p>
        </p:txBody>
      </p:sp>
      <p:sp>
        <p:nvSpPr>
          <p:cNvPr id="32" name="Shape 32"/>
          <p:cNvSpPr/>
          <p:nvPr/>
        </p:nvSpPr>
        <p:spPr>
          <a:xfrm>
            <a:off x="838200" y="3708350"/>
            <a:ext cx="3067050" cy="2667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100"/>
              </a:lnSpc>
              <a:buNone/>
            </a:pPr>
            <a:r>
              <a:rPr sz="1350" b="1" i="0">
                <a:solidFill>
                  <a:srgbClr val="0F172B"/>
                </a:solidFill>
                <a:latin typeface="Playfair Display"/>
                <a:ea typeface="Playfair Display"/>
              </a:rPr>
              <a:t>Первая линия ЖК</a:t>
            </a:r>
            <a:endParaRPr lang="en-US"/>
          </a:p>
        </p:txBody>
      </p:sp>
      <p:sp>
        <p:nvSpPr>
          <p:cNvPr id="33" name="Shape 33"/>
          <p:cNvSpPr/>
          <p:nvPr/>
        </p:nvSpPr>
        <p:spPr>
          <a:xfrm>
            <a:off x="838200" y="4051250"/>
            <a:ext cx="3067050" cy="74295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463"/>
              </a:lnSpc>
              <a:buNone/>
            </a:pPr>
            <a:r>
              <a:rPr sz="900" b="0" i="0">
                <a:solidFill>
                  <a:srgbClr val="475569"/>
                </a:solidFill>
                <a:latin typeface="Montserrat"/>
                <a:ea typeface="Montserrat"/>
              </a:rPr>
              <a:t>Новый заселенный квартал на 3 500 квартир. Помещение на первом этаже у главного пешеходного бульвара и по пути к остановкам и метро.</a:t>
            </a:r>
            <a:endParaRPr lang="en-US"/>
          </a:p>
        </p:txBody>
      </p:sp>
      <p:sp>
        <p:nvSpPr>
          <p:cNvPr id="34" name="Shape 34"/>
          <p:cNvSpPr/>
          <p:nvPr/>
        </p:nvSpPr>
        <p:spPr>
          <a:xfrm>
            <a:off x="962025" y="5284738"/>
            <a:ext cx="2819400" cy="157163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238"/>
              </a:lnSpc>
              <a:buNone/>
            </a:pPr>
            <a:r>
              <a:rPr sz="825" b="1" i="0">
                <a:solidFill>
                  <a:srgbClr val="62748E"/>
                </a:solidFill>
                <a:latin typeface="Montserrat"/>
                <a:ea typeface="Montserrat"/>
              </a:rPr>
              <a:t>Трафик:</a:t>
            </a:r>
            <a:r>
              <a:rPr sz="825" b="0" i="0">
                <a:solidFill>
                  <a:srgbClr val="62748E"/>
                </a:solidFill>
                <a:latin typeface="Montserrat"/>
                <a:ea typeface="Montserrat"/>
              </a:rPr>
              <a:t xml:space="preserve"> 420–600 человек в час пик</a:t>
            </a:r>
            <a:endParaRPr lang="en-US"/>
          </a:p>
        </p:txBody>
      </p:sp>
      <p:pic>
        <p:nvPicPr>
          <p:cNvPr id="108" name="Presenton Native Image 9" descr=""/>
          <p:cNvPicPr/>
          <p:nvPr/>
        </p:nvPicPr>
        <p:blipFill>
          <a:blip r:embed="rId5" cstate="none"/>
          <a:stretch>
            <a:fillRect/>
          </a:stretch>
        </p:blipFill>
        <p:spPr>
          <a:xfrm>
            <a:off x="4305300" y="3098750"/>
            <a:ext cx="3581400" cy="2743200"/>
          </a:xfrm>
          <a:prstGeom prst="rect">
            <a:avLst/>
          </a:prstGeom>
        </p:spPr>
      </p:pic>
      <p:sp>
        <p:nvSpPr>
          <p:cNvPr id="35" name="Shape 35"/>
          <p:cNvSpPr/>
          <p:nvPr/>
        </p:nvSpPr>
        <p:spPr>
          <a:xfrm>
            <a:off x="4572000" y="3365450"/>
            <a:ext cx="747415" cy="228600"/>
          </a:xfrm>
          <a:prstGeom prst="rect">
            <a:avLst/>
          </a:prstGeom>
          <a:noFill/>
        </p:spPr>
        <p:txBody>
          <a:bodyPr anchor="t" wrap="square" tIns="38100" bIns="38100" lIns="95250" rIns="95250">
            <a:normAutofit/>
          </a:bodyPr>
          <a:lstStyle/>
          <a:p>
            <a:pPr algn="l">
              <a:lnSpc>
                <a:spcPts val="1200"/>
              </a:lnSpc>
              <a:buNone/>
            </a:pPr>
            <a:r>
              <a:rPr sz="900" b="1" i="0" spc="45">
                <a:solidFill>
                  <a:srgbClr val="C026D3"/>
                </a:solidFill>
                <a:latin typeface="Montserrat"/>
                <a:ea typeface="Montserrat"/>
              </a:rPr>
              <a:t>СЕРВИС</a:t>
            </a:r>
            <a:endParaRPr lang="en-US"/>
          </a:p>
        </p:txBody>
      </p:sp>
      <p:sp>
        <p:nvSpPr>
          <p:cNvPr id="36" name="Shape 36"/>
          <p:cNvSpPr/>
          <p:nvPr/>
        </p:nvSpPr>
        <p:spPr>
          <a:xfrm>
            <a:off x="4572000" y="3708350"/>
            <a:ext cx="3067050" cy="2667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100"/>
              </a:lnSpc>
              <a:buNone/>
            </a:pPr>
            <a:r>
              <a:rPr sz="1350" b="1" i="0">
                <a:solidFill>
                  <a:srgbClr val="0F172B"/>
                </a:solidFill>
                <a:latin typeface="Playfair Display"/>
                <a:ea typeface="Playfair Display"/>
              </a:rPr>
              <a:t xml:space="preserve">Скорость </a:t>
            </a:r>
            <a:r>
              <a:rPr sz="1350" b="1" i="0">
                <a:solidFill>
                  <a:srgbClr val="0F172B"/>
                </a:solidFill>
                <a:latin typeface="Playfair Display"/>
                <a:ea typeface="Playfair Display"/>
              </a:rPr>
              <a:t>&lt;</a:t>
            </a:r>
            <a:r>
              <a:rPr sz="1350" b="1" i="0">
                <a:solidFill>
                  <a:srgbClr val="0F172B"/>
                </a:solidFill>
                <a:latin typeface="Playfair Display"/>
                <a:ea typeface="Playfair Display"/>
              </a:rPr>
              <a:t xml:space="preserve"> 90 секунд</a:t>
            </a:r>
            <a:endParaRPr lang="en-US"/>
          </a:p>
        </p:txBody>
      </p:sp>
      <p:sp>
        <p:nvSpPr>
          <p:cNvPr id="37" name="Shape 37"/>
          <p:cNvSpPr/>
          <p:nvPr/>
        </p:nvSpPr>
        <p:spPr>
          <a:xfrm>
            <a:off x="4572000" y="4051250"/>
            <a:ext cx="3067050" cy="74295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463"/>
              </a:lnSpc>
              <a:buNone/>
            </a:pPr>
            <a:r>
              <a:rPr sz="900" b="0" i="0">
                <a:solidFill>
                  <a:srgbClr val="475569"/>
                </a:solidFill>
                <a:latin typeface="Montserrat"/>
                <a:ea typeface="Montserrat"/>
              </a:rPr>
              <a:t>Оптимизированный бар с автоматизированной кофемолкой и предзаказом в Telegram. Гость забирает горячий напиток без очередей по пути на работу.</a:t>
            </a:r>
            <a:endParaRPr lang="en-US"/>
          </a:p>
        </p:txBody>
      </p:sp>
      <p:sp>
        <p:nvSpPr>
          <p:cNvPr id="38" name="Shape 38"/>
          <p:cNvSpPr/>
          <p:nvPr/>
        </p:nvSpPr>
        <p:spPr>
          <a:xfrm>
            <a:off x="4695825" y="5284738"/>
            <a:ext cx="2819400" cy="157163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238"/>
              </a:lnSpc>
              <a:buNone/>
            </a:pPr>
            <a:r>
              <a:rPr sz="825" b="1" i="0">
                <a:solidFill>
                  <a:srgbClr val="62748E"/>
                </a:solidFill>
                <a:latin typeface="Montserrat"/>
                <a:ea typeface="Montserrat"/>
              </a:rPr>
              <a:t>Доля To-Go:</a:t>
            </a:r>
            <a:r>
              <a:rPr sz="825" b="0" i="0">
                <a:solidFill>
                  <a:srgbClr val="62748E"/>
                </a:solidFill>
                <a:latin typeface="Montserrat"/>
                <a:ea typeface="Montserrat"/>
              </a:rPr>
              <a:t xml:space="preserve"> 65% утренних чеков</a:t>
            </a:r>
            <a:endParaRPr lang="en-US"/>
          </a:p>
        </p:txBody>
      </p:sp>
      <p:pic>
        <p:nvPicPr>
          <p:cNvPr id="109" name="Presenton Native Image 10" descr=""/>
          <p:cNvPicPr/>
          <p:nvPr/>
        </p:nvPicPr>
        <p:blipFill>
          <a:blip r:embed="rId6" cstate="none"/>
          <a:stretch>
            <a:fillRect/>
          </a:stretch>
        </p:blipFill>
        <p:spPr>
          <a:xfrm>
            <a:off x="8039100" y="3098750"/>
            <a:ext cx="3581400" cy="2743200"/>
          </a:xfrm>
          <a:prstGeom prst="rect">
            <a:avLst/>
          </a:prstGeom>
        </p:spPr>
      </p:pic>
      <p:sp>
        <p:nvSpPr>
          <p:cNvPr id="39" name="Shape 39"/>
          <p:cNvSpPr/>
          <p:nvPr/>
        </p:nvSpPr>
        <p:spPr>
          <a:xfrm>
            <a:off x="8305800" y="3365450"/>
            <a:ext cx="1061442" cy="228600"/>
          </a:xfrm>
          <a:prstGeom prst="rect">
            <a:avLst/>
          </a:prstGeom>
          <a:noFill/>
        </p:spPr>
        <p:txBody>
          <a:bodyPr anchor="t" wrap="square" tIns="38100" bIns="38100" lIns="95250" rIns="95250">
            <a:normAutofit/>
          </a:bodyPr>
          <a:lstStyle/>
          <a:p>
            <a:pPr algn="l">
              <a:lnSpc>
                <a:spcPts val="1200"/>
              </a:lnSpc>
              <a:buNone/>
            </a:pPr>
            <a:r>
              <a:rPr sz="900" b="1" i="0" spc="45">
                <a:solidFill>
                  <a:srgbClr val="EA580C"/>
                </a:solidFill>
                <a:latin typeface="Montserrat"/>
                <a:ea typeface="Montserrat"/>
              </a:rPr>
              <a:t>АТМОСФЕРА</a:t>
            </a:r>
            <a:endParaRPr lang="en-US"/>
          </a:p>
        </p:txBody>
      </p:sp>
      <p:sp>
        <p:nvSpPr>
          <p:cNvPr id="40" name="Shape 40"/>
          <p:cNvSpPr/>
          <p:nvPr/>
        </p:nvSpPr>
        <p:spPr>
          <a:xfrm>
            <a:off x="8305800" y="3708350"/>
            <a:ext cx="3067050" cy="2667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100"/>
              </a:lnSpc>
              <a:buNone/>
            </a:pPr>
            <a:r>
              <a:rPr sz="1350" b="1" i="0">
                <a:solidFill>
                  <a:srgbClr val="0F172B"/>
                </a:solidFill>
                <a:latin typeface="Playfair Display"/>
                <a:ea typeface="Playfair Display"/>
              </a:rPr>
              <a:t xml:space="preserve">Pet-friendly </a:t>
            </a:r>
            <a:r>
              <a:rPr sz="1350" b="1" i="0">
                <a:solidFill>
                  <a:srgbClr val="0F172B"/>
                </a:solidFill>
                <a:latin typeface="Playfair Display"/>
                <a:ea typeface="Playfair Display"/>
              </a:rPr>
              <a:t>&amp;</a:t>
            </a:r>
            <a:r>
              <a:rPr sz="1350" b="1" i="0">
                <a:solidFill>
                  <a:srgbClr val="0F172B"/>
                </a:solidFill>
                <a:latin typeface="Playfair Display"/>
                <a:ea typeface="Playfair Display"/>
              </a:rPr>
              <a:t xml:space="preserve"> Сообщество</a:t>
            </a:r>
            <a:endParaRPr lang="en-US"/>
          </a:p>
        </p:txBody>
      </p:sp>
      <p:sp>
        <p:nvSpPr>
          <p:cNvPr id="41" name="Shape 41"/>
          <p:cNvSpPr/>
          <p:nvPr/>
        </p:nvSpPr>
        <p:spPr>
          <a:xfrm>
            <a:off x="8305800" y="4051250"/>
            <a:ext cx="3067050" cy="557213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463"/>
              </a:lnSpc>
              <a:buNone/>
            </a:pPr>
            <a:r>
              <a:rPr sz="900" b="0" i="0">
                <a:solidFill>
                  <a:srgbClr val="475569"/>
                </a:solidFill>
                <a:latin typeface="Montserrat"/>
                <a:ea typeface="Montserrat"/>
              </a:rPr>
              <a:t>Теплый свет, розетки у столов, миски с водой для питомцев. Бариста помнит постоянных гостей по именам, формируя ядро возвратных клиентов.</a:t>
            </a:r>
            <a:endParaRPr lang="en-US"/>
          </a:p>
        </p:txBody>
      </p:sp>
      <p:sp>
        <p:nvSpPr>
          <p:cNvPr id="42" name="Shape 42"/>
          <p:cNvSpPr/>
          <p:nvPr/>
        </p:nvSpPr>
        <p:spPr>
          <a:xfrm>
            <a:off x="8429625" y="5284738"/>
            <a:ext cx="2819400" cy="157163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238"/>
              </a:lnSpc>
              <a:buNone/>
            </a:pPr>
            <a:r>
              <a:rPr sz="825" b="1" i="0">
                <a:solidFill>
                  <a:srgbClr val="62748E"/>
                </a:solidFill>
                <a:latin typeface="Montserrat"/>
                <a:ea typeface="Montserrat"/>
              </a:rPr>
              <a:t>LTV / Возвратность:</a:t>
            </a:r>
            <a:r>
              <a:rPr sz="825" b="0" i="0">
                <a:solidFill>
                  <a:srgbClr val="62748E"/>
                </a:solidFill>
                <a:latin typeface="Montserrat"/>
                <a:ea typeface="Montserrat"/>
              </a:rPr>
              <a:t xml:space="preserve"> 72% постоянных</a:t>
            </a:r>
            <a:endParaRPr lang="en-US"/>
          </a:p>
        </p:txBody>
      </p:sp>
      <p:sp>
        <p:nvSpPr>
          <p:cNvPr id="43" name="Shape 43"/>
          <p:cNvSpPr/>
          <p:nvPr/>
        </p:nvSpPr>
        <p:spPr>
          <a:xfrm>
            <a:off x="609600" y="6091238"/>
            <a:ext cx="2155627" cy="157163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238"/>
              </a:lnSpc>
              <a:buNone/>
            </a:pPr>
            <a:r>
              <a:rPr sz="825" b="0" i="0">
                <a:solidFill>
                  <a:srgbClr val="90A1B9"/>
                </a:solidFill>
                <a:latin typeface="Montserrat"/>
                <a:ea typeface="Montserrat"/>
              </a:rPr>
              <a:t xml:space="preserve">ФОРМАТ: SPECIALTY COFFEE </a:t>
            </a:r>
            <a:r>
              <a:rPr sz="825" b="0" i="0">
                <a:solidFill>
                  <a:srgbClr val="90A1B9"/>
                </a:solidFill>
                <a:latin typeface="Montserrat"/>
                <a:ea typeface="Montserrat"/>
              </a:rPr>
              <a:t>&amp;</a:t>
            </a:r>
            <a:r>
              <a:rPr sz="825" b="0" i="0">
                <a:solidFill>
                  <a:srgbClr val="90A1B9"/>
                </a:solidFill>
                <a:latin typeface="Montserrat"/>
                <a:ea typeface="Montserrat"/>
              </a:rPr>
              <a:t xml:space="preserve"> BAKERY</a:t>
            </a:r>
            <a:endParaRPr lang="en-US"/>
          </a:p>
        </p:txBody>
      </p:sp>
      <p:sp>
        <p:nvSpPr>
          <p:cNvPr id="44" name="Shape 44"/>
          <p:cNvSpPr/>
          <p:nvPr/>
        </p:nvSpPr>
        <p:spPr>
          <a:xfrm>
            <a:off x="9109621" y="6091238"/>
            <a:ext cx="2491829" cy="157163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238"/>
              </a:lnSpc>
              <a:buNone/>
            </a:pPr>
            <a:r>
              <a:rPr sz="825" b="0" i="0">
                <a:solidFill>
                  <a:srgbClr val="90A1B9"/>
                </a:solidFill>
                <a:latin typeface="Montserrat"/>
                <a:ea typeface="Montserrat"/>
              </a:rPr>
              <a:t>СТРАТЕГИЯ ЗАХВАТА ЛОКАЛЬНОГО СПРОСА</a:t>
            </a:r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Presenton Native Image 11" descr=""/>
          <p:cNvPicPr/>
          <p:nvPr/>
        </p:nvPicPr>
        <p:blipFill>
          <a:blip r:embed="rId2" cstate="none"/>
          <a:stretch>
            <a:fillRect/>
          </a:stretch>
        </p:blipFill>
        <p:spPr>
          <a:xfrm>
            <a:off x="609600" y="609600"/>
            <a:ext cx="10972800" cy="428625"/>
          </a:xfrm>
          <a:prstGeom prst="rect">
            <a:avLst/>
          </a:prstGeom>
        </p:spPr>
      </p:pic>
      <p:sp>
        <p:nvSpPr>
          <p:cNvPr id="45" name="Shape 45"/>
          <p:cNvSpPr/>
          <p:nvPr/>
        </p:nvSpPr>
        <p:spPr>
          <a:xfrm>
            <a:off x="609600" y="626269"/>
            <a:ext cx="949672" cy="233363"/>
          </a:xfrm>
          <a:prstGeom prst="roundRect">
            <a:avLst>
              <a:gd name="adj" fmla="val 16327"/>
            </a:avLst>
          </a:prstGeom>
          <a:solidFill>
            <a:srgbClr val="D946EF"/>
          </a:solidFill>
        </p:spPr>
        <p:txBody>
          <a:bodyPr/>
          <a:lstStyle/>
          <a:p/>
        </p:txBody>
      </p:sp>
      <p:sp>
        <p:nvSpPr>
          <p:cNvPr id="46" name="Shape 46"/>
          <p:cNvSpPr/>
          <p:nvPr/>
        </p:nvSpPr>
        <p:spPr>
          <a:xfrm>
            <a:off x="609600" y="626269"/>
            <a:ext cx="968722" cy="233363"/>
          </a:xfrm>
          <a:prstGeom prst="rect">
            <a:avLst/>
          </a:prstGeom>
          <a:noFill/>
        </p:spPr>
        <p:txBody>
          <a:bodyPr anchor="ctr" wrap="square" tIns="38100" bIns="38100" lIns="114300" rIns="114300">
            <a:normAutofit/>
          </a:bodyPr>
          <a:lstStyle/>
          <a:p>
            <a:pPr algn="l">
              <a:buNone/>
            </a:pPr>
            <a:r>
              <a:rPr sz="825" b="1" i="0" spc="83">
                <a:solidFill>
                  <a:srgbClr val="FFFFFF"/>
                </a:solidFill>
                <a:latin typeface="Montserrat"/>
                <a:ea typeface="Montserrat"/>
              </a:rPr>
              <a:t>РАЗДЕЛ 02</a:t>
            </a:r>
            <a:endParaRPr lang="en-US"/>
          </a:p>
        </p:txBody>
      </p:sp>
      <p:sp>
        <p:nvSpPr>
          <p:cNvPr id="47" name="Shape 47"/>
          <p:cNvSpPr/>
          <p:nvPr/>
        </p:nvSpPr>
        <p:spPr>
          <a:xfrm>
            <a:off x="1673572" y="609600"/>
            <a:ext cx="1839367" cy="2667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100"/>
              </a:lnSpc>
              <a:buNone/>
            </a:pPr>
            <a:r>
              <a:rPr sz="1500" b="1" i="0">
                <a:solidFill>
                  <a:srgbClr val="0F172B"/>
                </a:solidFill>
                <a:latin typeface="Playfair Display"/>
                <a:ea typeface="Playfair Display"/>
              </a:rPr>
              <a:t>Кто будет покупать</a:t>
            </a:r>
            <a:endParaRPr lang="en-US"/>
          </a:p>
        </p:txBody>
      </p:sp>
      <p:sp>
        <p:nvSpPr>
          <p:cNvPr id="48" name="Shape 48"/>
          <p:cNvSpPr/>
          <p:nvPr/>
        </p:nvSpPr>
        <p:spPr>
          <a:xfrm>
            <a:off x="9569946" y="666750"/>
            <a:ext cx="2031504" cy="1524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200"/>
              </a:lnSpc>
              <a:buNone/>
            </a:pPr>
            <a:r>
              <a:rPr sz="900" b="1" i="0" spc="90">
                <a:solidFill>
                  <a:srgbClr val="2563EB"/>
                </a:solidFill>
                <a:latin typeface="Montserrat"/>
                <a:ea typeface="Montserrat"/>
              </a:rPr>
              <a:t xml:space="preserve">TARGET AUDIENCE </a:t>
            </a:r>
            <a:r>
              <a:rPr sz="900" b="1" i="0" spc="90">
                <a:solidFill>
                  <a:srgbClr val="2563EB"/>
                </a:solidFill>
                <a:latin typeface="Montserrat"/>
                <a:ea typeface="Montserrat"/>
              </a:rPr>
              <a:t>&amp;</a:t>
            </a:r>
            <a:r>
              <a:rPr sz="900" b="1" i="0" spc="90">
                <a:solidFill>
                  <a:srgbClr val="2563EB"/>
                </a:solidFill>
                <a:latin typeface="Montserrat"/>
                <a:ea typeface="Montserrat"/>
              </a:rPr>
              <a:t xml:space="preserve"> HABITS</a:t>
            </a:r>
            <a:endParaRPr lang="en-US"/>
          </a:p>
        </p:txBody>
      </p:sp>
      <p:sp>
        <p:nvSpPr>
          <p:cNvPr id="49" name="Shape 49"/>
          <p:cNvSpPr/>
          <p:nvPr/>
        </p:nvSpPr>
        <p:spPr>
          <a:xfrm>
            <a:off x="609600" y="1401812"/>
            <a:ext cx="6033195" cy="3429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700"/>
              </a:lnSpc>
              <a:buNone/>
            </a:pPr>
            <a:r>
              <a:rPr sz="2250" b="1" i="0">
                <a:solidFill>
                  <a:srgbClr val="0F172B"/>
                </a:solidFill>
                <a:latin typeface="Playfair Display"/>
                <a:ea typeface="Playfair Display"/>
              </a:rPr>
              <a:t>3 ключевых сегмента жителей района</a:t>
            </a:r>
            <a:endParaRPr lang="en-US"/>
          </a:p>
        </p:txBody>
      </p:sp>
      <p:sp>
        <p:nvSpPr>
          <p:cNvPr id="50" name="Shape 50"/>
          <p:cNvSpPr/>
          <p:nvPr/>
        </p:nvSpPr>
        <p:spPr>
          <a:xfrm>
            <a:off x="609600" y="1782812"/>
            <a:ext cx="6033195" cy="1524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200"/>
              </a:lnSpc>
              <a:buNone/>
            </a:pPr>
            <a:r>
              <a:rPr sz="900" b="0" i="0">
                <a:solidFill>
                  <a:srgbClr val="475569"/>
                </a:solidFill>
                <a:latin typeface="Montserrat"/>
                <a:ea typeface="Montserrat"/>
              </a:rPr>
              <a:t>Потребление распределено равномерно в течение всего дня благодаря разным сценариям гостей.</a:t>
            </a:r>
            <a:endParaRPr lang="en-US"/>
          </a:p>
        </p:txBody>
      </p:sp>
      <p:sp>
        <p:nvSpPr>
          <p:cNvPr id="51" name="Shape 51"/>
          <p:cNvSpPr/>
          <p:nvPr/>
        </p:nvSpPr>
        <p:spPr>
          <a:xfrm>
            <a:off x="7953821" y="1687562"/>
            <a:ext cx="1272629" cy="24765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9525">
            <a:solidFill>
              <a:srgbClr val="E5E7EB"/>
            </a:solidFill>
          </a:ln>
        </p:spPr>
        <p:txBody>
          <a:bodyPr/>
          <a:lstStyle/>
          <a:p/>
        </p:txBody>
      </p:sp>
      <p:sp>
        <p:nvSpPr>
          <p:cNvPr id="52" name="Shape 52"/>
          <p:cNvSpPr/>
          <p:nvPr/>
        </p:nvSpPr>
        <p:spPr>
          <a:xfrm>
            <a:off x="7953821" y="1687562"/>
            <a:ext cx="1291679" cy="247650"/>
          </a:xfrm>
          <a:prstGeom prst="rect">
            <a:avLst/>
          </a:prstGeom>
          <a:noFill/>
        </p:spPr>
        <p:txBody>
          <a:bodyPr anchor="ctr" wrap="square" tIns="38100" bIns="38100" lIns="114300" rIns="114300">
            <a:normAutofit/>
          </a:bodyPr>
          <a:lstStyle/>
          <a:p>
            <a:pPr algn="l">
              <a:buNone/>
            </a:pPr>
            <a:r>
              <a:rPr sz="900" b="1" i="0">
                <a:solidFill>
                  <a:srgbClr val="314158"/>
                </a:solidFill>
                <a:latin typeface="Montserrat"/>
                <a:ea typeface="Montserrat"/>
              </a:rPr>
              <a:t>Ядро: 24–42 года</a:t>
            </a:r>
            <a:endParaRPr lang="en-US"/>
          </a:p>
        </p:txBody>
      </p:sp>
      <p:sp>
        <p:nvSpPr>
          <p:cNvPr id="53" name="Shape 53"/>
          <p:cNvSpPr/>
          <p:nvPr/>
        </p:nvSpPr>
        <p:spPr>
          <a:xfrm>
            <a:off x="9302651" y="1687562"/>
            <a:ext cx="2279749" cy="24765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9525">
            <a:solidFill>
              <a:srgbClr val="E5E7EB"/>
            </a:solidFill>
          </a:ln>
        </p:spPr>
        <p:txBody>
          <a:bodyPr/>
          <a:lstStyle/>
          <a:p/>
        </p:txBody>
      </p:sp>
      <p:sp>
        <p:nvSpPr>
          <p:cNvPr id="54" name="Shape 54"/>
          <p:cNvSpPr/>
          <p:nvPr/>
        </p:nvSpPr>
        <p:spPr>
          <a:xfrm>
            <a:off x="9302651" y="1687562"/>
            <a:ext cx="2298799" cy="247650"/>
          </a:xfrm>
          <a:prstGeom prst="rect">
            <a:avLst/>
          </a:prstGeom>
          <a:noFill/>
        </p:spPr>
        <p:txBody>
          <a:bodyPr anchor="ctr" wrap="square" tIns="38100" bIns="38100" lIns="114300" rIns="114300">
            <a:normAutofit/>
          </a:bodyPr>
          <a:lstStyle/>
          <a:p>
            <a:pPr algn="l">
              <a:buNone/>
            </a:pPr>
            <a:r>
              <a:rPr sz="900" b="1" i="0">
                <a:solidFill>
                  <a:srgbClr val="314158"/>
                </a:solidFill>
                <a:latin typeface="Montserrat"/>
                <a:ea typeface="Montserrat"/>
              </a:rPr>
              <a:t>Доход: средний / выше среднего</a:t>
            </a:r>
            <a:endParaRPr lang="en-US"/>
          </a:p>
        </p:txBody>
      </p:sp>
      <p:sp>
        <p:nvSpPr>
          <p:cNvPr id="55" name="Shape 55"/>
          <p:cNvSpPr/>
          <p:nvPr/>
        </p:nvSpPr>
        <p:spPr>
          <a:xfrm>
            <a:off x="609600" y="2298650"/>
            <a:ext cx="3505200" cy="342900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19050">
            <a:solidFill>
              <a:srgbClr val="E5E7EB"/>
            </a:solidFill>
          </a:ln>
        </p:spPr>
        <p:txBody>
          <a:bodyPr/>
          <a:lstStyle/>
          <a:p/>
        </p:txBody>
      </p:sp>
      <p:sp>
        <p:nvSpPr>
          <p:cNvPr id="56" name="Shape 56"/>
          <p:cNvSpPr/>
          <p:nvPr/>
        </p:nvSpPr>
        <p:spPr>
          <a:xfrm>
            <a:off x="857250" y="2546300"/>
            <a:ext cx="1193304" cy="228600"/>
          </a:xfrm>
          <a:prstGeom prst="roundRect">
            <a:avLst>
              <a:gd name="adj" fmla="val 25000"/>
            </a:avLst>
          </a:prstGeom>
          <a:solidFill>
            <a:srgbClr val="2563EB"/>
          </a:solidFill>
        </p:spPr>
        <p:txBody>
          <a:bodyPr/>
          <a:lstStyle/>
          <a:p/>
        </p:txBody>
      </p:sp>
      <p:sp>
        <p:nvSpPr>
          <p:cNvPr id="57" name="Shape 57"/>
          <p:cNvSpPr/>
          <p:nvPr/>
        </p:nvSpPr>
        <p:spPr>
          <a:xfrm>
            <a:off x="857250" y="2546300"/>
            <a:ext cx="1212354" cy="228600"/>
          </a:xfrm>
          <a:prstGeom prst="rect">
            <a:avLst/>
          </a:prstGeom>
          <a:noFill/>
        </p:spPr>
        <p:txBody>
          <a:bodyPr anchor="ctr" wrap="square" tIns="38100" bIns="38100" lIns="114300" rIns="114300">
            <a:normAutofit/>
          </a:bodyPr>
          <a:lstStyle/>
          <a:p>
            <a:pPr algn="l">
              <a:buNone/>
            </a:pPr>
            <a:r>
              <a:rPr sz="900" b="1" i="0" spc="45">
                <a:solidFill>
                  <a:srgbClr val="FFFFFF"/>
                </a:solidFill>
                <a:latin typeface="Montserrat"/>
                <a:ea typeface="Montserrat"/>
              </a:rPr>
              <a:t>45% ВЫРУЧКИ</a:t>
            </a:r>
            <a:endParaRPr lang="en-US"/>
          </a:p>
        </p:txBody>
      </p:sp>
      <p:sp>
        <p:nvSpPr>
          <p:cNvPr id="58" name="Shape 58"/>
          <p:cNvSpPr/>
          <p:nvPr/>
        </p:nvSpPr>
        <p:spPr>
          <a:xfrm>
            <a:off x="3163193" y="2546300"/>
            <a:ext cx="723007" cy="1524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200"/>
              </a:lnSpc>
              <a:buNone/>
            </a:pPr>
            <a:r>
              <a:rPr sz="900" b="1" i="0">
                <a:solidFill>
                  <a:srgbClr val="90A1B9"/>
                </a:solidFill>
                <a:latin typeface="Montserrat"/>
                <a:ea typeface="Montserrat"/>
              </a:rPr>
              <a:t>07:30 – 11:00</a:t>
            </a:r>
            <a:endParaRPr lang="en-US"/>
          </a:p>
        </p:txBody>
      </p:sp>
      <p:sp>
        <p:nvSpPr>
          <p:cNvPr id="59" name="Shape 59"/>
          <p:cNvSpPr/>
          <p:nvPr/>
        </p:nvSpPr>
        <p:spPr>
          <a:xfrm>
            <a:off x="857250" y="2927300"/>
            <a:ext cx="3028950" cy="2667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100"/>
              </a:lnSpc>
              <a:buNone/>
            </a:pPr>
            <a:r>
              <a:rPr sz="1500" b="1" i="0">
                <a:solidFill>
                  <a:srgbClr val="0F172B"/>
                </a:solidFill>
                <a:latin typeface="Playfair Display"/>
                <a:ea typeface="Playfair Display"/>
              </a:rPr>
              <a:t>Утренний трафик</a:t>
            </a:r>
            <a:endParaRPr lang="en-US"/>
          </a:p>
        </p:txBody>
      </p:sp>
      <p:sp>
        <p:nvSpPr>
          <p:cNvPr id="60" name="Shape 60"/>
          <p:cNvSpPr/>
          <p:nvPr/>
        </p:nvSpPr>
        <p:spPr>
          <a:xfrm>
            <a:off x="857250" y="3232100"/>
            <a:ext cx="3028950" cy="1524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200"/>
              </a:lnSpc>
              <a:buNone/>
            </a:pPr>
            <a:r>
              <a:rPr sz="900" b="1" i="0">
                <a:solidFill>
                  <a:srgbClr val="2563EB"/>
                </a:solidFill>
                <a:latin typeface="Montserrat"/>
                <a:ea typeface="Montserrat"/>
              </a:rPr>
              <a:t>Офис, учеба, спешащие жители</a:t>
            </a:r>
            <a:endParaRPr lang="en-US"/>
          </a:p>
        </p:txBody>
      </p:sp>
      <p:sp>
        <p:nvSpPr>
          <p:cNvPr id="61" name="Shape 61"/>
          <p:cNvSpPr/>
          <p:nvPr/>
        </p:nvSpPr>
        <p:spPr>
          <a:xfrm>
            <a:off x="857250" y="3498800"/>
            <a:ext cx="3028950" cy="557213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463"/>
              </a:lnSpc>
              <a:buNone/>
            </a:pPr>
            <a:r>
              <a:rPr sz="900" b="0" i="0">
                <a:solidFill>
                  <a:srgbClr val="475569"/>
                </a:solidFill>
                <a:latin typeface="Montserrat"/>
                <a:ea typeface="Montserrat"/>
              </a:rPr>
              <a:t>Покупают кофе и круассан по дороге на работу. Ценят скорость, постоянный вкус и удобный стаканчик.</a:t>
            </a:r>
            <a:endParaRPr lang="en-US"/>
          </a:p>
        </p:txBody>
      </p:sp>
      <p:pic>
        <p:nvPicPr>
          <p:cNvPr id="111" name="Presenton Native Image 12" descr=""/>
          <p:cNvPicPr/>
          <p:nvPr/>
        </p:nvPicPr>
        <p:blipFill>
          <a:blip r:embed="rId3" cstate="none"/>
          <a:stretch>
            <a:fillRect/>
          </a:stretch>
        </p:blipFill>
        <p:spPr>
          <a:xfrm>
            <a:off x="857250" y="4994225"/>
            <a:ext cx="3009900" cy="485775"/>
          </a:xfrm>
          <a:prstGeom prst="rect">
            <a:avLst/>
          </a:prstGeom>
        </p:spPr>
      </p:pic>
      <p:sp>
        <p:nvSpPr>
          <p:cNvPr id="62" name="Shape 62"/>
          <p:cNvSpPr/>
          <p:nvPr/>
        </p:nvSpPr>
        <p:spPr>
          <a:xfrm>
            <a:off x="857250" y="5118050"/>
            <a:ext cx="816173" cy="1524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200"/>
              </a:lnSpc>
              <a:buNone/>
            </a:pPr>
            <a:r>
              <a:rPr sz="900" b="0" i="0">
                <a:solidFill>
                  <a:srgbClr val="62748E"/>
                </a:solidFill>
                <a:latin typeface="Montserrat"/>
                <a:ea typeface="Montserrat"/>
              </a:rPr>
              <a:t>Средний чек:</a:t>
            </a:r>
            <a:endParaRPr lang="en-US"/>
          </a:p>
        </p:txBody>
      </p:sp>
      <p:sp>
        <p:nvSpPr>
          <p:cNvPr id="63" name="Shape 63"/>
          <p:cNvSpPr/>
          <p:nvPr/>
        </p:nvSpPr>
        <p:spPr>
          <a:xfrm>
            <a:off x="3522018" y="5118050"/>
            <a:ext cx="364182" cy="1524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200"/>
              </a:lnSpc>
              <a:buNone/>
            </a:pPr>
            <a:r>
              <a:rPr sz="900" b="1" i="0">
                <a:solidFill>
                  <a:srgbClr val="0F172B"/>
                </a:solidFill>
                <a:latin typeface="Montserrat"/>
                <a:ea typeface="Montserrat"/>
              </a:rPr>
              <a:t>340 ₽</a:t>
            </a:r>
            <a:endParaRPr lang="en-US"/>
          </a:p>
        </p:txBody>
      </p:sp>
      <p:sp>
        <p:nvSpPr>
          <p:cNvPr id="64" name="Shape 64"/>
          <p:cNvSpPr/>
          <p:nvPr/>
        </p:nvSpPr>
        <p:spPr>
          <a:xfrm>
            <a:off x="857250" y="5327600"/>
            <a:ext cx="1008608" cy="1524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200"/>
              </a:lnSpc>
              <a:buNone/>
            </a:pPr>
            <a:r>
              <a:rPr sz="900" b="0" i="0">
                <a:solidFill>
                  <a:srgbClr val="62748E"/>
                </a:solidFill>
                <a:latin typeface="Montserrat"/>
                <a:ea typeface="Montserrat"/>
              </a:rPr>
              <a:t>Частота визитов:</a:t>
            </a:r>
            <a:endParaRPr lang="en-US"/>
          </a:p>
        </p:txBody>
      </p:sp>
      <p:sp>
        <p:nvSpPr>
          <p:cNvPr id="65" name="Shape 65"/>
          <p:cNvSpPr/>
          <p:nvPr/>
        </p:nvSpPr>
        <p:spPr>
          <a:xfrm>
            <a:off x="2797671" y="5327600"/>
            <a:ext cx="1088529" cy="1524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200"/>
              </a:lnSpc>
              <a:buNone/>
            </a:pPr>
            <a:r>
              <a:rPr sz="900" b="1" i="0">
                <a:solidFill>
                  <a:srgbClr val="0F172B"/>
                </a:solidFill>
                <a:latin typeface="Montserrat"/>
                <a:ea typeface="Montserrat"/>
              </a:rPr>
              <a:t>4–5 раз в неделю</a:t>
            </a:r>
            <a:endParaRPr lang="en-US"/>
          </a:p>
        </p:txBody>
      </p:sp>
      <p:sp>
        <p:nvSpPr>
          <p:cNvPr id="66" name="Shape 66"/>
          <p:cNvSpPr/>
          <p:nvPr/>
        </p:nvSpPr>
        <p:spPr>
          <a:xfrm>
            <a:off x="4343400" y="2298650"/>
            <a:ext cx="3505200" cy="342900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19050">
            <a:solidFill>
              <a:srgbClr val="E5E7EB"/>
            </a:solidFill>
          </a:ln>
        </p:spPr>
        <p:txBody>
          <a:bodyPr/>
          <a:lstStyle/>
          <a:p/>
        </p:txBody>
      </p:sp>
      <p:sp>
        <p:nvSpPr>
          <p:cNvPr id="67" name="Shape 67"/>
          <p:cNvSpPr/>
          <p:nvPr/>
        </p:nvSpPr>
        <p:spPr>
          <a:xfrm>
            <a:off x="4591050" y="2546300"/>
            <a:ext cx="1192857" cy="228600"/>
          </a:xfrm>
          <a:prstGeom prst="roundRect">
            <a:avLst>
              <a:gd name="adj" fmla="val 25000"/>
            </a:avLst>
          </a:prstGeom>
          <a:solidFill>
            <a:srgbClr val="D946EF"/>
          </a:solidFill>
        </p:spPr>
        <p:txBody>
          <a:bodyPr/>
          <a:lstStyle/>
          <a:p/>
        </p:txBody>
      </p:sp>
      <p:sp>
        <p:nvSpPr>
          <p:cNvPr id="68" name="Shape 68"/>
          <p:cNvSpPr/>
          <p:nvPr/>
        </p:nvSpPr>
        <p:spPr>
          <a:xfrm>
            <a:off x="4591050" y="2546300"/>
            <a:ext cx="1211907" cy="228600"/>
          </a:xfrm>
          <a:prstGeom prst="rect">
            <a:avLst/>
          </a:prstGeom>
          <a:noFill/>
        </p:spPr>
        <p:txBody>
          <a:bodyPr anchor="ctr" wrap="square" tIns="38100" bIns="38100" lIns="114300" rIns="114300">
            <a:normAutofit/>
          </a:bodyPr>
          <a:lstStyle/>
          <a:p>
            <a:pPr algn="l">
              <a:buNone/>
            </a:pPr>
            <a:r>
              <a:rPr sz="900" b="1" i="0" spc="45">
                <a:solidFill>
                  <a:srgbClr val="FFFFFF"/>
                </a:solidFill>
                <a:latin typeface="Montserrat"/>
                <a:ea typeface="Montserrat"/>
              </a:rPr>
              <a:t>30% ВЫРУЧКИ</a:t>
            </a:r>
            <a:endParaRPr lang="en-US"/>
          </a:p>
        </p:txBody>
      </p:sp>
      <p:sp>
        <p:nvSpPr>
          <p:cNvPr id="69" name="Shape 69"/>
          <p:cNvSpPr/>
          <p:nvPr/>
        </p:nvSpPr>
        <p:spPr>
          <a:xfrm>
            <a:off x="6914852" y="2546300"/>
            <a:ext cx="705148" cy="1524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200"/>
              </a:lnSpc>
              <a:buNone/>
            </a:pPr>
            <a:r>
              <a:rPr sz="900" b="1" i="0">
                <a:solidFill>
                  <a:srgbClr val="90A1B9"/>
                </a:solidFill>
                <a:latin typeface="Montserrat"/>
                <a:ea typeface="Montserrat"/>
              </a:rPr>
              <a:t>11:00 – 16:00</a:t>
            </a:r>
            <a:endParaRPr lang="en-US"/>
          </a:p>
        </p:txBody>
      </p:sp>
      <p:sp>
        <p:nvSpPr>
          <p:cNvPr id="70" name="Shape 70"/>
          <p:cNvSpPr/>
          <p:nvPr/>
        </p:nvSpPr>
        <p:spPr>
          <a:xfrm>
            <a:off x="4591050" y="2927300"/>
            <a:ext cx="3028950" cy="2667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100"/>
              </a:lnSpc>
              <a:buNone/>
            </a:pPr>
            <a:r>
              <a:rPr sz="1500" b="1" i="0">
                <a:solidFill>
                  <a:srgbClr val="0F172B"/>
                </a:solidFill>
                <a:latin typeface="Playfair Display"/>
                <a:ea typeface="Playfair Display"/>
              </a:rPr>
              <a:t>Родители с детьми</a:t>
            </a:r>
            <a:endParaRPr lang="en-US"/>
          </a:p>
        </p:txBody>
      </p:sp>
      <p:sp>
        <p:nvSpPr>
          <p:cNvPr id="71" name="Shape 71"/>
          <p:cNvSpPr/>
          <p:nvPr/>
        </p:nvSpPr>
        <p:spPr>
          <a:xfrm>
            <a:off x="4591050" y="3232100"/>
            <a:ext cx="3028950" cy="1524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200"/>
              </a:lnSpc>
              <a:buNone/>
            </a:pPr>
            <a:r>
              <a:rPr sz="900" b="1" i="0">
                <a:solidFill>
                  <a:srgbClr val="C026D3"/>
                </a:solidFill>
                <a:latin typeface="Montserrat"/>
                <a:ea typeface="Montserrat"/>
              </a:rPr>
              <a:t>Прогулки во дворе ЖК</a:t>
            </a:r>
            <a:endParaRPr lang="en-US"/>
          </a:p>
        </p:txBody>
      </p:sp>
      <p:sp>
        <p:nvSpPr>
          <p:cNvPr id="72" name="Shape 72"/>
          <p:cNvSpPr/>
          <p:nvPr/>
        </p:nvSpPr>
        <p:spPr>
          <a:xfrm>
            <a:off x="4591050" y="3498800"/>
            <a:ext cx="3028950" cy="557213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463"/>
              </a:lnSpc>
              <a:buNone/>
            </a:pPr>
            <a:r>
              <a:rPr sz="900" b="0" i="0">
                <a:solidFill>
                  <a:srgbClr val="475569"/>
                </a:solidFill>
                <a:latin typeface="Montserrat"/>
                <a:ea typeface="Montserrat"/>
              </a:rPr>
              <a:t>Заходят во время дневных прогулок. Берут большой напиток для себя, выпечку, какао или полезный перекус ребенку.</a:t>
            </a:r>
            <a:endParaRPr lang="en-US"/>
          </a:p>
        </p:txBody>
      </p:sp>
      <p:pic>
        <p:nvPicPr>
          <p:cNvPr id="112" name="Presenton Native Image 13" descr=""/>
          <p:cNvPicPr/>
          <p:nvPr/>
        </p:nvPicPr>
        <p:blipFill>
          <a:blip r:embed="rId4" cstate="none"/>
          <a:stretch>
            <a:fillRect/>
          </a:stretch>
        </p:blipFill>
        <p:spPr>
          <a:xfrm>
            <a:off x="4591050" y="4994225"/>
            <a:ext cx="3009900" cy="485775"/>
          </a:xfrm>
          <a:prstGeom prst="rect">
            <a:avLst/>
          </a:prstGeom>
        </p:spPr>
      </p:pic>
      <p:sp>
        <p:nvSpPr>
          <p:cNvPr id="73" name="Shape 73"/>
          <p:cNvSpPr/>
          <p:nvPr/>
        </p:nvSpPr>
        <p:spPr>
          <a:xfrm>
            <a:off x="4591050" y="5118050"/>
            <a:ext cx="816173" cy="1524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200"/>
              </a:lnSpc>
              <a:buNone/>
            </a:pPr>
            <a:r>
              <a:rPr sz="900" b="0" i="0">
                <a:solidFill>
                  <a:srgbClr val="62748E"/>
                </a:solidFill>
                <a:latin typeface="Montserrat"/>
                <a:ea typeface="Montserrat"/>
              </a:rPr>
              <a:t>Средний чек:</a:t>
            </a:r>
            <a:endParaRPr lang="en-US"/>
          </a:p>
        </p:txBody>
      </p:sp>
      <p:sp>
        <p:nvSpPr>
          <p:cNvPr id="74" name="Shape 74"/>
          <p:cNvSpPr/>
          <p:nvPr/>
        </p:nvSpPr>
        <p:spPr>
          <a:xfrm>
            <a:off x="7250609" y="5118050"/>
            <a:ext cx="369391" cy="1524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200"/>
              </a:lnSpc>
              <a:buNone/>
            </a:pPr>
            <a:r>
              <a:rPr sz="900" b="1" i="0">
                <a:solidFill>
                  <a:srgbClr val="0F172B"/>
                </a:solidFill>
                <a:latin typeface="Montserrat"/>
                <a:ea typeface="Montserrat"/>
              </a:rPr>
              <a:t>460 ₽</a:t>
            </a:r>
            <a:endParaRPr lang="en-US"/>
          </a:p>
        </p:txBody>
      </p:sp>
      <p:sp>
        <p:nvSpPr>
          <p:cNvPr id="75" name="Shape 75"/>
          <p:cNvSpPr/>
          <p:nvPr/>
        </p:nvSpPr>
        <p:spPr>
          <a:xfrm>
            <a:off x="4591050" y="5327600"/>
            <a:ext cx="1008608" cy="1524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200"/>
              </a:lnSpc>
              <a:buNone/>
            </a:pPr>
            <a:r>
              <a:rPr sz="900" b="0" i="0">
                <a:solidFill>
                  <a:srgbClr val="62748E"/>
                </a:solidFill>
                <a:latin typeface="Montserrat"/>
                <a:ea typeface="Montserrat"/>
              </a:rPr>
              <a:t>Частота визитов:</a:t>
            </a:r>
            <a:endParaRPr lang="en-US"/>
          </a:p>
        </p:txBody>
      </p:sp>
      <p:sp>
        <p:nvSpPr>
          <p:cNvPr id="76" name="Shape 76"/>
          <p:cNvSpPr/>
          <p:nvPr/>
        </p:nvSpPr>
        <p:spPr>
          <a:xfrm>
            <a:off x="6463457" y="5327600"/>
            <a:ext cx="1156543" cy="1524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200"/>
              </a:lnSpc>
              <a:buNone/>
            </a:pPr>
            <a:r>
              <a:rPr sz="900" b="1" i="0">
                <a:solidFill>
                  <a:srgbClr val="0F172B"/>
                </a:solidFill>
                <a:latin typeface="Montserrat"/>
                <a:ea typeface="Montserrat"/>
              </a:rPr>
              <a:t>3–4 раза в неделю</a:t>
            </a:r>
            <a:endParaRPr lang="en-US"/>
          </a:p>
        </p:txBody>
      </p:sp>
      <p:sp>
        <p:nvSpPr>
          <p:cNvPr id="77" name="Shape 77"/>
          <p:cNvSpPr/>
          <p:nvPr/>
        </p:nvSpPr>
        <p:spPr>
          <a:xfrm>
            <a:off x="8077200" y="2298650"/>
            <a:ext cx="3505200" cy="342900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19050">
            <a:solidFill>
              <a:srgbClr val="E5E7EB"/>
            </a:solidFill>
          </a:ln>
        </p:spPr>
        <p:txBody>
          <a:bodyPr/>
          <a:lstStyle/>
          <a:p/>
        </p:txBody>
      </p:sp>
      <p:sp>
        <p:nvSpPr>
          <p:cNvPr id="78" name="Shape 78"/>
          <p:cNvSpPr/>
          <p:nvPr/>
        </p:nvSpPr>
        <p:spPr>
          <a:xfrm>
            <a:off x="8324850" y="2546300"/>
            <a:ext cx="1181993" cy="228600"/>
          </a:xfrm>
          <a:prstGeom prst="roundRect">
            <a:avLst>
              <a:gd name="adj" fmla="val 25000"/>
            </a:avLst>
          </a:prstGeom>
          <a:solidFill>
            <a:srgbClr val="EA580C"/>
          </a:solidFill>
        </p:spPr>
        <p:txBody>
          <a:bodyPr/>
          <a:lstStyle/>
          <a:p/>
        </p:txBody>
      </p:sp>
      <p:sp>
        <p:nvSpPr>
          <p:cNvPr id="79" name="Shape 79"/>
          <p:cNvSpPr/>
          <p:nvPr/>
        </p:nvSpPr>
        <p:spPr>
          <a:xfrm>
            <a:off x="8324850" y="2546300"/>
            <a:ext cx="1201043" cy="228600"/>
          </a:xfrm>
          <a:prstGeom prst="rect">
            <a:avLst/>
          </a:prstGeom>
          <a:noFill/>
        </p:spPr>
        <p:txBody>
          <a:bodyPr anchor="ctr" wrap="square" tIns="38100" bIns="38100" lIns="114300" rIns="114300">
            <a:normAutofit/>
          </a:bodyPr>
          <a:lstStyle/>
          <a:p>
            <a:pPr algn="l">
              <a:buNone/>
            </a:pPr>
            <a:r>
              <a:rPr sz="900" b="1" i="0" spc="45">
                <a:solidFill>
                  <a:srgbClr val="FFFFFF"/>
                </a:solidFill>
                <a:latin typeface="Montserrat"/>
                <a:ea typeface="Montserrat"/>
              </a:rPr>
              <a:t>25% ВЫРУЧКИ</a:t>
            </a:r>
            <a:endParaRPr lang="en-US"/>
          </a:p>
        </p:txBody>
      </p:sp>
      <p:sp>
        <p:nvSpPr>
          <p:cNvPr id="80" name="Shape 80"/>
          <p:cNvSpPr/>
          <p:nvPr/>
        </p:nvSpPr>
        <p:spPr>
          <a:xfrm>
            <a:off x="10597455" y="2546300"/>
            <a:ext cx="756345" cy="1524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200"/>
              </a:lnSpc>
              <a:buNone/>
            </a:pPr>
            <a:r>
              <a:rPr sz="900" b="1" i="0">
                <a:solidFill>
                  <a:srgbClr val="90A1B9"/>
                </a:solidFill>
                <a:latin typeface="Montserrat"/>
                <a:ea typeface="Montserrat"/>
              </a:rPr>
              <a:t>13:00 – 20:00</a:t>
            </a:r>
            <a:endParaRPr lang="en-US"/>
          </a:p>
        </p:txBody>
      </p:sp>
      <p:sp>
        <p:nvSpPr>
          <p:cNvPr id="81" name="Shape 81"/>
          <p:cNvSpPr/>
          <p:nvPr/>
        </p:nvSpPr>
        <p:spPr>
          <a:xfrm>
            <a:off x="8324850" y="2927300"/>
            <a:ext cx="3028950" cy="2667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100"/>
              </a:lnSpc>
              <a:buNone/>
            </a:pPr>
            <a:r>
              <a:rPr sz="1500" b="1" i="0">
                <a:solidFill>
                  <a:srgbClr val="0F172B"/>
                </a:solidFill>
                <a:latin typeface="Playfair Display"/>
                <a:ea typeface="Playfair Display"/>
              </a:rPr>
              <a:t>Удаленщики и фриланс</a:t>
            </a:r>
            <a:endParaRPr lang="en-US"/>
          </a:p>
        </p:txBody>
      </p:sp>
      <p:sp>
        <p:nvSpPr>
          <p:cNvPr id="82" name="Shape 82"/>
          <p:cNvSpPr/>
          <p:nvPr/>
        </p:nvSpPr>
        <p:spPr>
          <a:xfrm>
            <a:off x="8324850" y="3232100"/>
            <a:ext cx="3028950" cy="1524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200"/>
              </a:lnSpc>
              <a:buNone/>
            </a:pPr>
            <a:r>
              <a:rPr sz="900" b="1" i="0">
                <a:solidFill>
                  <a:srgbClr val="EA580C"/>
                </a:solidFill>
                <a:latin typeface="Montserrat"/>
                <a:ea typeface="Montserrat"/>
              </a:rPr>
              <a:t>Смена домашней обстановки</a:t>
            </a:r>
            <a:endParaRPr lang="en-US"/>
          </a:p>
        </p:txBody>
      </p:sp>
      <p:sp>
        <p:nvSpPr>
          <p:cNvPr id="83" name="Shape 83"/>
          <p:cNvSpPr/>
          <p:nvPr/>
        </p:nvSpPr>
        <p:spPr>
          <a:xfrm>
            <a:off x="8324850" y="3498800"/>
            <a:ext cx="3028950" cy="557213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463"/>
              </a:lnSpc>
              <a:buNone/>
            </a:pPr>
            <a:r>
              <a:rPr sz="900" b="0" i="0">
                <a:solidFill>
                  <a:srgbClr val="475569"/>
                </a:solidFill>
                <a:latin typeface="Montserrat"/>
                <a:ea typeface="Montserrat"/>
              </a:rPr>
              <a:t>Работают с ноутбуком 1,5–2 часа. Заказывают 2–3 напитка за сессию, фильтр-кофе и сытный сэндвич.</a:t>
            </a:r>
            <a:endParaRPr lang="en-US"/>
          </a:p>
        </p:txBody>
      </p:sp>
      <p:pic>
        <p:nvPicPr>
          <p:cNvPr id="113" name="Presenton Native Image 14" descr=""/>
          <p:cNvPicPr/>
          <p:nvPr/>
        </p:nvPicPr>
        <p:blipFill>
          <a:blip r:embed="rId4" cstate="none"/>
          <a:stretch>
            <a:fillRect/>
          </a:stretch>
        </p:blipFill>
        <p:spPr>
          <a:xfrm>
            <a:off x="8324850" y="4994225"/>
            <a:ext cx="3009900" cy="485775"/>
          </a:xfrm>
          <a:prstGeom prst="rect">
            <a:avLst/>
          </a:prstGeom>
        </p:spPr>
      </p:pic>
      <p:sp>
        <p:nvSpPr>
          <p:cNvPr id="84" name="Shape 84"/>
          <p:cNvSpPr/>
          <p:nvPr/>
        </p:nvSpPr>
        <p:spPr>
          <a:xfrm>
            <a:off x="8324850" y="5118050"/>
            <a:ext cx="816173" cy="1524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200"/>
              </a:lnSpc>
              <a:buNone/>
            </a:pPr>
            <a:r>
              <a:rPr sz="900" b="0" i="0">
                <a:solidFill>
                  <a:srgbClr val="62748E"/>
                </a:solidFill>
                <a:latin typeface="Montserrat"/>
                <a:ea typeface="Montserrat"/>
              </a:rPr>
              <a:t>Средний чек:</a:t>
            </a:r>
            <a:endParaRPr lang="en-US"/>
          </a:p>
        </p:txBody>
      </p:sp>
      <p:sp>
        <p:nvSpPr>
          <p:cNvPr id="85" name="Shape 85"/>
          <p:cNvSpPr/>
          <p:nvPr/>
        </p:nvSpPr>
        <p:spPr>
          <a:xfrm>
            <a:off x="11023253" y="5118050"/>
            <a:ext cx="330547" cy="1524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200"/>
              </a:lnSpc>
              <a:buNone/>
            </a:pPr>
            <a:r>
              <a:rPr sz="900" b="1" i="0">
                <a:solidFill>
                  <a:srgbClr val="0F172B"/>
                </a:solidFill>
                <a:latin typeface="Montserrat"/>
                <a:ea typeface="Montserrat"/>
              </a:rPr>
              <a:t>510 ₽</a:t>
            </a:r>
            <a:endParaRPr lang="en-US"/>
          </a:p>
        </p:txBody>
      </p:sp>
      <p:sp>
        <p:nvSpPr>
          <p:cNvPr id="86" name="Shape 86"/>
          <p:cNvSpPr/>
          <p:nvPr/>
        </p:nvSpPr>
        <p:spPr>
          <a:xfrm>
            <a:off x="8324850" y="5327600"/>
            <a:ext cx="1008608" cy="1524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200"/>
              </a:lnSpc>
              <a:buNone/>
            </a:pPr>
            <a:r>
              <a:rPr sz="900" b="0" i="0">
                <a:solidFill>
                  <a:srgbClr val="62748E"/>
                </a:solidFill>
                <a:latin typeface="Montserrat"/>
                <a:ea typeface="Montserrat"/>
              </a:rPr>
              <a:t>Частота визитов:</a:t>
            </a:r>
            <a:endParaRPr lang="en-US"/>
          </a:p>
        </p:txBody>
      </p:sp>
      <p:sp>
        <p:nvSpPr>
          <p:cNvPr id="87" name="Shape 87"/>
          <p:cNvSpPr/>
          <p:nvPr/>
        </p:nvSpPr>
        <p:spPr>
          <a:xfrm>
            <a:off x="10211693" y="5327600"/>
            <a:ext cx="1142107" cy="1524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200"/>
              </a:lnSpc>
              <a:buNone/>
            </a:pPr>
            <a:r>
              <a:rPr sz="900" b="1" i="0">
                <a:solidFill>
                  <a:srgbClr val="0F172B"/>
                </a:solidFill>
                <a:latin typeface="Montserrat"/>
                <a:ea typeface="Montserrat"/>
              </a:rPr>
              <a:t>2–3 раза в неделю</a:t>
            </a:r>
            <a:endParaRPr lang="en-US"/>
          </a:p>
        </p:txBody>
      </p:sp>
      <p:sp>
        <p:nvSpPr>
          <p:cNvPr id="88" name="Shape 88"/>
          <p:cNvSpPr/>
          <p:nvPr/>
        </p:nvSpPr>
        <p:spPr>
          <a:xfrm>
            <a:off x="609600" y="6091238"/>
            <a:ext cx="3766542" cy="157163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238"/>
              </a:lnSpc>
              <a:buNone/>
            </a:pPr>
            <a:r>
              <a:rPr sz="825" b="0" i="0">
                <a:solidFill>
                  <a:srgbClr val="90A1B9"/>
                </a:solidFill>
                <a:latin typeface="Montserrat"/>
                <a:ea typeface="Montserrat"/>
              </a:rPr>
              <a:t>СУММАРНЫЙ ПОТЕНЦИАЛ ЛОКАЦИИ: 1 800+ РЕГУЛЯРНЫХ ГОСТЕЙ</a:t>
            </a:r>
            <a:endParaRPr lang="en-US"/>
          </a:p>
        </p:txBody>
      </p:sp>
      <p:sp>
        <p:nvSpPr>
          <p:cNvPr id="89" name="Shape 89"/>
          <p:cNvSpPr/>
          <p:nvPr/>
        </p:nvSpPr>
        <p:spPr>
          <a:xfrm>
            <a:off x="9508182" y="6091238"/>
            <a:ext cx="2093268" cy="157163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238"/>
              </a:lnSpc>
              <a:buNone/>
            </a:pPr>
            <a:r>
              <a:rPr sz="825" b="0" i="0">
                <a:solidFill>
                  <a:srgbClr val="90A1B9"/>
                </a:solidFill>
                <a:latin typeface="Montserrat"/>
                <a:ea typeface="Montserrat"/>
              </a:rPr>
              <a:t>ОТСУТСТВИЕ СЕЗОННЫХ ПРОВАЛОВ</a:t>
            </a:r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Presenton Native Image 15" descr=""/>
          <p:cNvPicPr/>
          <p:nvPr/>
        </p:nvPicPr>
        <p:blipFill>
          <a:blip r:embed="rId2" cstate="none"/>
          <a:stretch>
            <a:fillRect/>
          </a:stretch>
        </p:blipFill>
        <p:spPr>
          <a:xfrm>
            <a:off x="609600" y="609600"/>
            <a:ext cx="10972800" cy="428625"/>
          </a:xfrm>
          <a:prstGeom prst="rect">
            <a:avLst/>
          </a:prstGeom>
        </p:spPr>
      </p:pic>
      <p:sp>
        <p:nvSpPr>
          <p:cNvPr id="90" name="Shape 90"/>
          <p:cNvSpPr/>
          <p:nvPr/>
        </p:nvSpPr>
        <p:spPr>
          <a:xfrm>
            <a:off x="609600" y="626269"/>
            <a:ext cx="949226" cy="233363"/>
          </a:xfrm>
          <a:prstGeom prst="roundRect">
            <a:avLst>
              <a:gd name="adj" fmla="val 16327"/>
            </a:avLst>
          </a:prstGeom>
          <a:solidFill>
            <a:srgbClr val="EA580C"/>
          </a:solidFill>
        </p:spPr>
        <p:txBody>
          <a:bodyPr/>
          <a:lstStyle/>
          <a:p/>
        </p:txBody>
      </p:sp>
      <p:sp>
        <p:nvSpPr>
          <p:cNvPr id="91" name="Shape 91"/>
          <p:cNvSpPr/>
          <p:nvPr/>
        </p:nvSpPr>
        <p:spPr>
          <a:xfrm>
            <a:off x="609600" y="626269"/>
            <a:ext cx="968276" cy="233363"/>
          </a:xfrm>
          <a:prstGeom prst="rect">
            <a:avLst/>
          </a:prstGeom>
          <a:noFill/>
        </p:spPr>
        <p:txBody>
          <a:bodyPr anchor="ctr" wrap="square" tIns="38100" bIns="38100" lIns="114300" rIns="114300">
            <a:normAutofit/>
          </a:bodyPr>
          <a:lstStyle/>
          <a:p>
            <a:pPr algn="l">
              <a:buNone/>
            </a:pPr>
            <a:r>
              <a:rPr sz="825" b="1" i="0" spc="83">
                <a:solidFill>
                  <a:srgbClr val="FFFFFF"/>
                </a:solidFill>
                <a:latin typeface="Montserrat"/>
                <a:ea typeface="Montserrat"/>
              </a:rPr>
              <a:t>РАЗДЕЛ 03</a:t>
            </a:r>
            <a:endParaRPr lang="en-US"/>
          </a:p>
        </p:txBody>
      </p:sp>
      <p:sp>
        <p:nvSpPr>
          <p:cNvPr id="92" name="Shape 92"/>
          <p:cNvSpPr/>
          <p:nvPr/>
        </p:nvSpPr>
        <p:spPr>
          <a:xfrm>
            <a:off x="1673126" y="609600"/>
            <a:ext cx="2283321" cy="2667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100"/>
              </a:lnSpc>
              <a:buNone/>
            </a:pPr>
            <a:r>
              <a:rPr sz="1500" b="1" i="0">
                <a:solidFill>
                  <a:srgbClr val="0F172B"/>
                </a:solidFill>
                <a:latin typeface="Playfair Display"/>
                <a:ea typeface="Playfair Display"/>
              </a:rPr>
              <a:t>Меню и экономика чека</a:t>
            </a:r>
            <a:endParaRPr lang="en-US"/>
          </a:p>
        </p:txBody>
      </p:sp>
      <p:sp>
        <p:nvSpPr>
          <p:cNvPr id="93" name="Shape 93"/>
          <p:cNvSpPr/>
          <p:nvPr/>
        </p:nvSpPr>
        <p:spPr>
          <a:xfrm>
            <a:off x="9589443" y="666750"/>
            <a:ext cx="2012007" cy="1524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200"/>
              </a:lnSpc>
              <a:buNone/>
            </a:pPr>
            <a:r>
              <a:rPr sz="900" b="1" i="0" spc="90">
                <a:solidFill>
                  <a:srgbClr val="2563EB"/>
                </a:solidFill>
                <a:latin typeface="Montserrat"/>
                <a:ea typeface="Montserrat"/>
              </a:rPr>
              <a:t xml:space="preserve">UNIT ECONOMICS </a:t>
            </a:r>
            <a:r>
              <a:rPr sz="900" b="1" i="0" spc="90">
                <a:solidFill>
                  <a:srgbClr val="2563EB"/>
                </a:solidFill>
                <a:latin typeface="Montserrat"/>
                <a:ea typeface="Montserrat"/>
              </a:rPr>
              <a:t>&amp;</a:t>
            </a:r>
            <a:r>
              <a:rPr sz="900" b="1" i="0" spc="90">
                <a:solidFill>
                  <a:srgbClr val="2563EB"/>
                </a:solidFill>
                <a:latin typeface="Montserrat"/>
                <a:ea typeface="Montserrat"/>
              </a:rPr>
              <a:t xml:space="preserve"> PRICING</a:t>
            </a:r>
            <a:endParaRPr lang="en-US"/>
          </a:p>
        </p:txBody>
      </p:sp>
      <p:sp>
        <p:nvSpPr>
          <p:cNvPr id="94" name="Shape 94"/>
          <p:cNvSpPr/>
          <p:nvPr/>
        </p:nvSpPr>
        <p:spPr>
          <a:xfrm>
            <a:off x="609600" y="1713309"/>
            <a:ext cx="1320403" cy="14287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200"/>
              </a:lnSpc>
              <a:buNone/>
            </a:pPr>
            <a:r>
              <a:rPr sz="900" b="1" i="0" spc="90">
                <a:solidFill>
                  <a:srgbClr val="EA580C"/>
                </a:solidFill>
                <a:latin typeface="Montserrat"/>
                <a:ea typeface="Montserrat"/>
              </a:rPr>
              <a:t>ВЫСОКАЯ МАРЖА</a:t>
            </a:r>
            <a:endParaRPr lang="en-US"/>
          </a:p>
        </p:txBody>
      </p:sp>
      <p:sp>
        <p:nvSpPr>
          <p:cNvPr id="95" name="Shape 95"/>
          <p:cNvSpPr/>
          <p:nvPr/>
        </p:nvSpPr>
        <p:spPr>
          <a:xfrm>
            <a:off x="609600" y="1932384"/>
            <a:ext cx="4413200" cy="71437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813"/>
              </a:lnSpc>
              <a:buNone/>
            </a:pPr>
            <a:r>
              <a:rPr sz="2250" b="1" i="0">
                <a:solidFill>
                  <a:srgbClr val="0F172B"/>
                </a:solidFill>
                <a:latin typeface="Playfair Display"/>
                <a:ea typeface="Playfair Display"/>
              </a:rPr>
              <a:t>Средний чек — 390 ₽ при маржинальности 68%</a:t>
            </a:r>
            <a:endParaRPr lang="en-US"/>
          </a:p>
        </p:txBody>
      </p:sp>
      <p:sp>
        <p:nvSpPr>
          <p:cNvPr id="96" name="Shape 96"/>
          <p:cNvSpPr/>
          <p:nvPr/>
        </p:nvSpPr>
        <p:spPr>
          <a:xfrm>
            <a:off x="609600" y="2722959"/>
            <a:ext cx="4413200" cy="557213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463"/>
              </a:lnSpc>
              <a:buNone/>
            </a:pPr>
            <a:r>
              <a:rPr sz="900" b="0" i="0">
                <a:solidFill>
                  <a:srgbClr val="475569"/>
                </a:solidFill>
                <a:latin typeface="Montserrat"/>
                <a:ea typeface="Montserrat"/>
              </a:rPr>
              <a:t>Основа меню — кофейная классика и авторские сезонные напитки с высокой наценкой. Еда поставляется ежедневно от проверенной фабрики-кухни без расходов на поваров.</a:t>
            </a:r>
            <a:endParaRPr lang="en-US"/>
          </a:p>
        </p:txBody>
      </p:sp>
      <p:pic>
        <p:nvPicPr>
          <p:cNvPr id="115" name="Presenton Native Image 16" descr=""/>
          <p:cNvPicPr/>
          <p:nvPr/>
        </p:nvPicPr>
        <p:blipFill>
          <a:blip r:embed="rId3" cstate="none"/>
          <a:stretch>
            <a:fillRect/>
          </a:stretch>
        </p:blipFill>
        <p:spPr>
          <a:xfrm>
            <a:off x="571500" y="3442097"/>
            <a:ext cx="2216051" cy="1023938"/>
          </a:xfrm>
          <a:prstGeom prst="rect">
            <a:avLst/>
          </a:prstGeom>
        </p:spPr>
      </p:pic>
      <p:sp>
        <p:nvSpPr>
          <p:cNvPr id="97" name="Shape 97"/>
          <p:cNvSpPr/>
          <p:nvPr/>
        </p:nvSpPr>
        <p:spPr>
          <a:xfrm>
            <a:off x="762000" y="3623072"/>
            <a:ext cx="1854101" cy="157163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238"/>
              </a:lnSpc>
              <a:buNone/>
            </a:pPr>
            <a:r>
              <a:rPr sz="825" b="1" i="0">
                <a:solidFill>
                  <a:srgbClr val="62748E"/>
                </a:solidFill>
                <a:latin typeface="Montserrat"/>
                <a:ea typeface="Montserrat"/>
              </a:rPr>
              <a:t>СЕБЕСТОИМОСТЬ КАПУЧИНО</a:t>
            </a:r>
            <a:endParaRPr lang="en-US"/>
          </a:p>
        </p:txBody>
      </p:sp>
      <p:sp>
        <p:nvSpPr>
          <p:cNvPr id="98" name="Shape 98"/>
          <p:cNvSpPr/>
          <p:nvPr/>
        </p:nvSpPr>
        <p:spPr>
          <a:xfrm>
            <a:off x="762000" y="3818334"/>
            <a:ext cx="1854101" cy="3048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400"/>
              </a:lnSpc>
              <a:buNone/>
            </a:pPr>
            <a:r>
              <a:rPr sz="1800" b="1" i="0">
                <a:solidFill>
                  <a:srgbClr val="0F172B"/>
                </a:solidFill>
                <a:latin typeface="Montserrat"/>
                <a:ea typeface="Montserrat"/>
              </a:rPr>
              <a:t>42 ₽</a:t>
            </a:r>
            <a:endParaRPr lang="en-US"/>
          </a:p>
        </p:txBody>
      </p:sp>
      <p:sp>
        <p:nvSpPr>
          <p:cNvPr id="99" name="Shape 99"/>
          <p:cNvSpPr/>
          <p:nvPr/>
        </p:nvSpPr>
        <p:spPr>
          <a:xfrm>
            <a:off x="762000" y="4123134"/>
            <a:ext cx="1854101" cy="14287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125"/>
              </a:lnSpc>
              <a:buNone/>
            </a:pPr>
            <a:r>
              <a:rPr sz="750" b="0" i="0">
                <a:solidFill>
                  <a:srgbClr val="009966"/>
                </a:solidFill>
                <a:latin typeface="Montserrat"/>
                <a:ea typeface="Montserrat"/>
              </a:rPr>
              <a:t>Продажа за 260 ₽</a:t>
            </a:r>
            <a:endParaRPr lang="en-US"/>
          </a:p>
        </p:txBody>
      </p:sp>
      <p:pic>
        <p:nvPicPr>
          <p:cNvPr id="116" name="Presenton Native Image 17" descr=""/>
          <p:cNvPicPr/>
          <p:nvPr/>
        </p:nvPicPr>
        <p:blipFill>
          <a:blip r:embed="rId4" cstate="none"/>
          <a:stretch>
            <a:fillRect/>
          </a:stretch>
        </p:blipFill>
        <p:spPr>
          <a:xfrm>
            <a:off x="2825651" y="3442097"/>
            <a:ext cx="2216200" cy="1023938"/>
          </a:xfrm>
          <a:prstGeom prst="rect">
            <a:avLst/>
          </a:prstGeom>
        </p:spPr>
      </p:pic>
      <p:sp>
        <p:nvSpPr>
          <p:cNvPr id="100" name="Shape 100"/>
          <p:cNvSpPr/>
          <p:nvPr/>
        </p:nvSpPr>
        <p:spPr>
          <a:xfrm>
            <a:off x="3016151" y="3623072"/>
            <a:ext cx="1854250" cy="157163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238"/>
              </a:lnSpc>
              <a:buNone/>
            </a:pPr>
            <a:r>
              <a:rPr sz="825" b="1" i="0">
                <a:solidFill>
                  <a:srgbClr val="62748E"/>
                </a:solidFill>
                <a:latin typeface="Montserrat"/>
                <a:ea typeface="Montserrat"/>
              </a:rPr>
              <a:t>НАЦЕНКА НА НАПИТКИ</a:t>
            </a:r>
            <a:endParaRPr lang="en-US"/>
          </a:p>
        </p:txBody>
      </p:sp>
      <p:sp>
        <p:nvSpPr>
          <p:cNvPr id="101" name="Shape 101"/>
          <p:cNvSpPr/>
          <p:nvPr/>
        </p:nvSpPr>
        <p:spPr>
          <a:xfrm>
            <a:off x="3016151" y="3818334"/>
            <a:ext cx="1854250" cy="3048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400"/>
              </a:lnSpc>
              <a:buNone/>
            </a:pPr>
            <a:r>
              <a:rPr sz="1800" b="1" i="0">
                <a:solidFill>
                  <a:srgbClr val="0F172B"/>
                </a:solidFill>
                <a:latin typeface="Montserrat"/>
                <a:ea typeface="Montserrat"/>
              </a:rPr>
              <a:t>480%</a:t>
            </a:r>
            <a:endParaRPr lang="en-US"/>
          </a:p>
        </p:txBody>
      </p:sp>
      <p:sp>
        <p:nvSpPr>
          <p:cNvPr id="102" name="Shape 102"/>
          <p:cNvSpPr/>
          <p:nvPr/>
        </p:nvSpPr>
        <p:spPr>
          <a:xfrm>
            <a:off x="3016151" y="4123134"/>
            <a:ext cx="1854250" cy="14287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125"/>
              </a:lnSpc>
              <a:buNone/>
            </a:pPr>
            <a:r>
              <a:rPr sz="750" b="0" i="0">
                <a:solidFill>
                  <a:srgbClr val="62748E"/>
                </a:solidFill>
                <a:latin typeface="Montserrat"/>
                <a:ea typeface="Montserrat"/>
              </a:rPr>
              <a:t>Флагман прибыли</a:t>
            </a:r>
            <a:endParaRPr lang="en-US"/>
          </a:p>
        </p:txBody>
      </p:sp>
      <p:sp>
        <p:nvSpPr>
          <p:cNvPr id="103" name="Shape 103"/>
          <p:cNvSpPr/>
          <p:nvPr/>
        </p:nvSpPr>
        <p:spPr>
          <a:xfrm>
            <a:off x="609600" y="4608909"/>
            <a:ext cx="4394150" cy="854869"/>
          </a:xfrm>
          <a:prstGeom prst="roundRect">
            <a:avLst>
              <a:gd name="adj" fmla="val 13370"/>
            </a:avLst>
          </a:prstGeom>
          <a:solidFill>
            <a:srgbClr val="2762EB">
              <a:alpha val="5000"/>
            </a:srgbClr>
          </a:solidFill>
          <a:ln w="9525">
            <a:solidFill>
              <a:srgbClr val="E5E7EB"/>
            </a:solidFill>
          </a:ln>
        </p:spPr>
        <p:txBody>
          <a:bodyPr/>
          <a:lstStyle/>
          <a:p/>
        </p:txBody>
      </p:sp>
      <p:sp>
        <p:nvSpPr>
          <p:cNvPr id="104" name="Shape 104"/>
          <p:cNvSpPr/>
          <p:nvPr/>
        </p:nvSpPr>
        <p:spPr>
          <a:xfrm>
            <a:off x="771525" y="4770834"/>
            <a:ext cx="4089350" cy="1524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200"/>
              </a:lnSpc>
              <a:buNone/>
            </a:pPr>
            <a:r>
              <a:rPr sz="900" b="1" i="0">
                <a:solidFill>
                  <a:srgbClr val="2563EB"/>
                </a:solidFill>
                <a:latin typeface="Montserrat"/>
                <a:ea typeface="Montserrat"/>
              </a:rPr>
              <a:t>Связка «Кофе + Выпечка»</a:t>
            </a:r>
            <a:endParaRPr lang="en-US"/>
          </a:p>
        </p:txBody>
      </p:sp>
      <p:sp>
        <p:nvSpPr>
          <p:cNvPr id="105" name="Shape 105"/>
          <p:cNvSpPr/>
          <p:nvPr/>
        </p:nvSpPr>
        <p:spPr>
          <a:xfrm>
            <a:off x="771525" y="4961334"/>
            <a:ext cx="4089350" cy="340519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341"/>
              </a:lnSpc>
              <a:buNone/>
            </a:pPr>
            <a:r>
              <a:rPr sz="825" b="0" i="0">
                <a:solidFill>
                  <a:srgbClr val="475569"/>
                </a:solidFill>
                <a:latin typeface="Montserrat"/>
                <a:ea typeface="Montserrat"/>
              </a:rPr>
              <a:t>Бариста обучены механике допродажи: 6 из 10 гостей берут к кофе свежий круассан или десерт, поднимая чек с 250 до 430 ₽.</a:t>
            </a:r>
            <a:endParaRPr lang="en-US"/>
          </a:p>
        </p:txBody>
      </p:sp>
      <p:pic>
        <p:nvPicPr>
          <p:cNvPr id="117" name="Presenton Native Image 18" descr=""/>
          <p:cNvPicPr/>
          <p:nvPr/>
        </p:nvPicPr>
        <p:blipFill>
          <a:blip r:embed="rId5" cstate="none"/>
          <a:stretch>
            <a:fillRect/>
          </a:stretch>
        </p:blipFill>
        <p:spPr>
          <a:xfrm>
            <a:off x="5270450" y="1535906"/>
            <a:ext cx="6349901" cy="4076700"/>
          </a:xfrm>
          <a:prstGeom prst="rect">
            <a:avLst/>
          </a:prstGeom>
        </p:spPr>
      </p:pic>
      <p:sp>
        <p:nvSpPr>
          <p:cNvPr id="106" name="Shape 106"/>
          <p:cNvSpPr/>
          <p:nvPr/>
        </p:nvSpPr>
        <p:spPr>
          <a:xfrm>
            <a:off x="5546675" y="1802606"/>
            <a:ext cx="2683818" cy="2667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100"/>
              </a:lnSpc>
              <a:buNone/>
            </a:pPr>
            <a:r>
              <a:rPr sz="1350" b="1" i="0">
                <a:solidFill>
                  <a:srgbClr val="0F172B"/>
                </a:solidFill>
                <a:latin typeface="Playfair Display"/>
                <a:ea typeface="Playfair Display"/>
              </a:rPr>
              <a:t>Цены ключевых позиций меню</a:t>
            </a:r>
            <a:endParaRPr lang="en-US"/>
          </a:p>
        </p:txBody>
      </p:sp>
      <p:sp>
        <p:nvSpPr>
          <p:cNvPr id="107" name="Shape 107"/>
          <p:cNvSpPr/>
          <p:nvPr/>
        </p:nvSpPr>
        <p:spPr>
          <a:xfrm>
            <a:off x="5546675" y="2069306"/>
            <a:ext cx="2683818" cy="1524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200"/>
              </a:lnSpc>
              <a:buNone/>
            </a:pPr>
            <a:r>
              <a:rPr sz="900" b="0" i="0">
                <a:solidFill>
                  <a:srgbClr val="62748E"/>
                </a:solidFill>
                <a:latin typeface="Montserrat"/>
                <a:ea typeface="Montserrat"/>
              </a:rPr>
              <a:t>Стоимость для гостя в рублях (₽)</a:t>
            </a:r>
            <a:endParaRPr lang="en-US"/>
          </a:p>
        </p:txBody>
      </p:sp>
      <p:sp>
        <p:nvSpPr>
          <p:cNvPr id="108" name="Shape 108"/>
          <p:cNvSpPr/>
          <p:nvPr/>
        </p:nvSpPr>
        <p:spPr>
          <a:xfrm>
            <a:off x="10456664" y="1802606"/>
            <a:ext cx="906512" cy="228600"/>
          </a:xfrm>
          <a:prstGeom prst="rect">
            <a:avLst/>
          </a:prstGeom>
          <a:noFill/>
        </p:spPr>
        <p:txBody>
          <a:bodyPr anchor="t" wrap="square" tIns="38100" bIns="38100" lIns="114300" rIns="114300">
            <a:normAutofit/>
          </a:bodyPr>
          <a:lstStyle/>
          <a:p>
            <a:pPr algn="l">
              <a:lnSpc>
                <a:spcPts val="1200"/>
              </a:lnSpc>
              <a:buNone/>
            </a:pPr>
            <a:r>
              <a:rPr sz="900" b="1" i="0">
                <a:solidFill>
                  <a:srgbClr val="314158"/>
                </a:solidFill>
                <a:latin typeface="Montserrat"/>
                <a:ea typeface="Montserrat"/>
              </a:rPr>
              <a:t>Цены 2025</a:t>
            </a:r>
            <a:endParaRPr lang="en-US"/>
          </a:p>
        </p:txBody>
      </p:sp>
      <p:pic>
        <p:nvPicPr>
          <p:cNvPr id="118" name="Presenton Native Image 19" descr=""/>
          <p:cNvPicPr/>
          <p:nvPr/>
        </p:nvPicPr>
        <p:blipFill>
          <a:blip r:embed="rId6" cstate="none"/>
          <a:stretch>
            <a:fillRect/>
          </a:stretch>
        </p:blipFill>
        <p:spPr>
          <a:xfrm>
            <a:off x="5492651" y="2459831"/>
            <a:ext cx="5905500" cy="2476500"/>
          </a:xfrm>
          <a:prstGeom prst="rect">
            <a:avLst/>
          </a:prstGeom>
        </p:spPr>
      </p:pic>
      <p:sp>
        <p:nvSpPr>
          <p:cNvPr id="109" name="Shape 109"/>
          <p:cNvSpPr/>
          <p:nvPr/>
        </p:nvSpPr>
        <p:spPr>
          <a:xfrm>
            <a:off x="5546675" y="5183981"/>
            <a:ext cx="878681" cy="142875"/>
          </a:xfrm>
          <a:prstGeom prst="rect">
            <a:avLst/>
          </a:prstGeom>
          <a:noFill/>
        </p:spPr>
        <p:txBody>
          <a:bodyPr anchor="ctr" wrap="square" tIns="0" bIns="0" lIns="0" rIns="0">
            <a:normAutofit/>
          </a:bodyPr>
          <a:lstStyle/>
          <a:p>
            <a:pPr algn="l">
              <a:lnSpc>
                <a:spcPts val="1125"/>
              </a:lnSpc>
              <a:buNone/>
            </a:pPr>
            <a:r>
              <a:rPr sz="750" b="0" i="0">
                <a:solidFill>
                  <a:srgbClr val="90A1B9"/>
                </a:solidFill>
                <a:latin typeface="Montserrat"/>
                <a:ea typeface="Montserrat"/>
              </a:rPr>
              <a:t xml:space="preserve"> </a:t>
            </a:r>
            <a:r>
              <a:rPr sz="750" b="0" i="0">
                <a:solidFill>
                  <a:srgbClr val="90A1B9"/>
                </a:solidFill>
                <a:latin typeface="Montserrat"/>
                <a:ea typeface="Montserrat"/>
              </a:rPr>
              <a:t xml:space="preserve"> Базовый кофе</a:t>
            </a:r>
            <a:endParaRPr lang="en-US"/>
          </a:p>
        </p:txBody>
      </p:sp>
      <p:sp>
        <p:nvSpPr>
          <p:cNvPr id="110" name="Shape 110"/>
          <p:cNvSpPr/>
          <p:nvPr/>
        </p:nvSpPr>
        <p:spPr>
          <a:xfrm>
            <a:off x="5546675" y="5207794"/>
            <a:ext cx="95250" cy="95250"/>
          </a:xfrm>
          <a:prstGeom prst="roundRect">
            <a:avLst>
              <a:gd name="adj" fmla="val 40000"/>
            </a:avLst>
          </a:prstGeom>
          <a:solidFill>
            <a:srgbClr val="2563EB"/>
          </a:solidFill>
        </p:spPr>
        <p:txBody>
          <a:bodyPr/>
          <a:lstStyle/>
          <a:p/>
        </p:txBody>
      </p:sp>
      <p:sp>
        <p:nvSpPr>
          <p:cNvPr id="111" name="Shape 111"/>
          <p:cNvSpPr/>
          <p:nvPr/>
        </p:nvSpPr>
        <p:spPr>
          <a:xfrm>
            <a:off x="7873603" y="5183981"/>
            <a:ext cx="1142851" cy="142875"/>
          </a:xfrm>
          <a:prstGeom prst="rect">
            <a:avLst/>
          </a:prstGeom>
          <a:noFill/>
        </p:spPr>
        <p:txBody>
          <a:bodyPr anchor="ctr" wrap="square" tIns="0" bIns="0" lIns="0" rIns="0">
            <a:normAutofit/>
          </a:bodyPr>
          <a:lstStyle/>
          <a:p>
            <a:pPr algn="l">
              <a:lnSpc>
                <a:spcPts val="1125"/>
              </a:lnSpc>
              <a:buNone/>
            </a:pPr>
            <a:r>
              <a:rPr sz="750" b="0" i="0">
                <a:solidFill>
                  <a:srgbClr val="90A1B9"/>
                </a:solidFill>
                <a:latin typeface="Montserrat"/>
                <a:ea typeface="Montserrat"/>
              </a:rPr>
              <a:t xml:space="preserve"> </a:t>
            </a:r>
            <a:r>
              <a:rPr sz="750" b="0" i="0">
                <a:solidFill>
                  <a:srgbClr val="90A1B9"/>
                </a:solidFill>
                <a:latin typeface="Montserrat"/>
                <a:ea typeface="Montserrat"/>
              </a:rPr>
              <a:t xml:space="preserve"> Авторские напитки</a:t>
            </a:r>
            <a:endParaRPr lang="en-US"/>
          </a:p>
        </p:txBody>
      </p:sp>
      <p:sp>
        <p:nvSpPr>
          <p:cNvPr id="112" name="Shape 112"/>
          <p:cNvSpPr/>
          <p:nvPr/>
        </p:nvSpPr>
        <p:spPr>
          <a:xfrm>
            <a:off x="7873603" y="5207794"/>
            <a:ext cx="95250" cy="95250"/>
          </a:xfrm>
          <a:prstGeom prst="roundRect">
            <a:avLst>
              <a:gd name="adj" fmla="val 40000"/>
            </a:avLst>
          </a:prstGeom>
          <a:solidFill>
            <a:srgbClr val="D946EF"/>
          </a:solidFill>
        </p:spPr>
        <p:txBody>
          <a:bodyPr/>
          <a:lstStyle/>
          <a:p/>
        </p:txBody>
      </p:sp>
      <p:sp>
        <p:nvSpPr>
          <p:cNvPr id="113" name="Shape 113"/>
          <p:cNvSpPr/>
          <p:nvPr/>
        </p:nvSpPr>
        <p:spPr>
          <a:xfrm>
            <a:off x="10464701" y="5183981"/>
            <a:ext cx="898475" cy="142875"/>
          </a:xfrm>
          <a:prstGeom prst="rect">
            <a:avLst/>
          </a:prstGeom>
          <a:noFill/>
        </p:spPr>
        <p:txBody>
          <a:bodyPr anchor="ctr" wrap="square" tIns="0" bIns="0" lIns="0" rIns="0">
            <a:normAutofit/>
          </a:bodyPr>
          <a:lstStyle/>
          <a:p>
            <a:pPr algn="l">
              <a:lnSpc>
                <a:spcPts val="1125"/>
              </a:lnSpc>
              <a:buNone/>
            </a:pPr>
            <a:r>
              <a:rPr sz="750" b="0" i="0">
                <a:solidFill>
                  <a:srgbClr val="90A1B9"/>
                </a:solidFill>
                <a:latin typeface="Montserrat"/>
                <a:ea typeface="Montserrat"/>
              </a:rPr>
              <a:t xml:space="preserve"> </a:t>
            </a:r>
            <a:r>
              <a:rPr sz="750" b="0" i="0">
                <a:solidFill>
                  <a:srgbClr val="90A1B9"/>
                </a:solidFill>
                <a:latin typeface="Montserrat"/>
                <a:ea typeface="Montserrat"/>
              </a:rPr>
              <a:t xml:space="preserve"> Выпечка и еда</a:t>
            </a:r>
            <a:endParaRPr lang="en-US"/>
          </a:p>
        </p:txBody>
      </p:sp>
      <p:sp>
        <p:nvSpPr>
          <p:cNvPr id="114" name="Shape 114"/>
          <p:cNvSpPr/>
          <p:nvPr/>
        </p:nvSpPr>
        <p:spPr>
          <a:xfrm>
            <a:off x="10464701" y="5207794"/>
            <a:ext cx="95250" cy="95250"/>
          </a:xfrm>
          <a:prstGeom prst="roundRect">
            <a:avLst>
              <a:gd name="adj" fmla="val 40000"/>
            </a:avLst>
          </a:prstGeom>
          <a:solidFill>
            <a:srgbClr val="EA580C"/>
          </a:solidFill>
        </p:spPr>
        <p:txBody>
          <a:bodyPr/>
          <a:lstStyle/>
          <a:p/>
        </p:txBody>
      </p:sp>
      <p:sp>
        <p:nvSpPr>
          <p:cNvPr id="115" name="Shape 115"/>
          <p:cNvSpPr/>
          <p:nvPr/>
        </p:nvSpPr>
        <p:spPr>
          <a:xfrm>
            <a:off x="609600" y="6091238"/>
            <a:ext cx="1636663" cy="157163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238"/>
              </a:lnSpc>
              <a:buNone/>
            </a:pPr>
            <a:r>
              <a:rPr sz="825" b="0" i="0">
                <a:solidFill>
                  <a:srgbClr val="90A1B9"/>
                </a:solidFill>
                <a:latin typeface="Montserrat"/>
                <a:ea typeface="Montserrat"/>
              </a:rPr>
              <a:t>ФУДКОСТ НАПИТКОВ: 18–22%</a:t>
            </a:r>
            <a:endParaRPr lang="en-US"/>
          </a:p>
        </p:txBody>
      </p:sp>
      <p:sp>
        <p:nvSpPr>
          <p:cNvPr id="116" name="Shape 116"/>
          <p:cNvSpPr/>
          <p:nvPr/>
        </p:nvSpPr>
        <p:spPr>
          <a:xfrm>
            <a:off x="10190411" y="6091238"/>
            <a:ext cx="1411039" cy="157163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238"/>
              </a:lnSpc>
              <a:buNone/>
            </a:pPr>
            <a:r>
              <a:rPr sz="825" b="0" i="0">
                <a:solidFill>
                  <a:srgbClr val="90A1B9"/>
                </a:solidFill>
                <a:latin typeface="Montserrat"/>
                <a:ea typeface="Montserrat"/>
              </a:rPr>
              <a:t>ФУДКОСТ КУХНИ: 38–42%</a:t>
            </a:r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Presenton Native Image 20" descr=""/>
          <p:cNvPicPr/>
          <p:nvPr/>
        </p:nvPicPr>
        <p:blipFill>
          <a:blip r:embed="rId2" cstate="none"/>
          <a:stretch>
            <a:fillRect/>
          </a:stretch>
        </p:blipFill>
        <p:spPr>
          <a:xfrm>
            <a:off x="609600" y="609600"/>
            <a:ext cx="10972800" cy="428625"/>
          </a:xfrm>
          <a:prstGeom prst="rect">
            <a:avLst/>
          </a:prstGeom>
        </p:spPr>
      </p:pic>
      <p:sp>
        <p:nvSpPr>
          <p:cNvPr id="117" name="Shape 117"/>
          <p:cNvSpPr/>
          <p:nvPr/>
        </p:nvSpPr>
        <p:spPr>
          <a:xfrm>
            <a:off x="609600" y="626269"/>
            <a:ext cx="960388" cy="233363"/>
          </a:xfrm>
          <a:prstGeom prst="roundRect">
            <a:avLst>
              <a:gd name="adj" fmla="val 16327"/>
            </a:avLst>
          </a:prstGeom>
          <a:solidFill>
            <a:srgbClr val="2563EB"/>
          </a:solidFill>
        </p:spPr>
        <p:txBody>
          <a:bodyPr/>
          <a:lstStyle/>
          <a:p/>
        </p:txBody>
      </p:sp>
      <p:sp>
        <p:nvSpPr>
          <p:cNvPr id="118" name="Shape 118"/>
          <p:cNvSpPr/>
          <p:nvPr/>
        </p:nvSpPr>
        <p:spPr>
          <a:xfrm>
            <a:off x="609600" y="626269"/>
            <a:ext cx="979438" cy="233363"/>
          </a:xfrm>
          <a:prstGeom prst="rect">
            <a:avLst/>
          </a:prstGeom>
          <a:noFill/>
        </p:spPr>
        <p:txBody>
          <a:bodyPr anchor="ctr" wrap="square" tIns="38100" bIns="38100" lIns="114300" rIns="114300">
            <a:normAutofit/>
          </a:bodyPr>
          <a:lstStyle/>
          <a:p>
            <a:pPr algn="l">
              <a:buNone/>
            </a:pPr>
            <a:r>
              <a:rPr sz="825" b="1" i="0" spc="83">
                <a:solidFill>
                  <a:srgbClr val="FFFFFF"/>
                </a:solidFill>
                <a:latin typeface="Montserrat"/>
                <a:ea typeface="Montserrat"/>
              </a:rPr>
              <a:t>РАЗДЕЛ 04</a:t>
            </a:r>
            <a:endParaRPr lang="en-US"/>
          </a:p>
        </p:txBody>
      </p:sp>
      <p:sp>
        <p:nvSpPr>
          <p:cNvPr id="119" name="Shape 119"/>
          <p:cNvSpPr/>
          <p:nvPr/>
        </p:nvSpPr>
        <p:spPr>
          <a:xfrm>
            <a:off x="1684288" y="609600"/>
            <a:ext cx="3055144" cy="2667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100"/>
              </a:lnSpc>
              <a:buNone/>
            </a:pPr>
            <a:r>
              <a:rPr sz="1500" b="1" i="0">
                <a:solidFill>
                  <a:srgbClr val="0F172B"/>
                </a:solidFill>
                <a:latin typeface="Playfair Display"/>
                <a:ea typeface="Playfair Display"/>
              </a:rPr>
              <a:t>Стартовые инвестиции (CAPEX)</a:t>
            </a:r>
            <a:endParaRPr lang="en-US"/>
          </a:p>
        </p:txBody>
      </p:sp>
      <p:sp>
        <p:nvSpPr>
          <p:cNvPr id="120" name="Shape 120"/>
          <p:cNvSpPr/>
          <p:nvPr/>
        </p:nvSpPr>
        <p:spPr>
          <a:xfrm>
            <a:off x="10068669" y="666750"/>
            <a:ext cx="1532781" cy="1524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200"/>
              </a:lnSpc>
              <a:buNone/>
            </a:pPr>
            <a:r>
              <a:rPr sz="900" b="1" i="0" spc="90">
                <a:solidFill>
                  <a:srgbClr val="EA580C"/>
                </a:solidFill>
                <a:latin typeface="Montserrat"/>
                <a:ea typeface="Montserrat"/>
              </a:rPr>
              <a:t>INVESTMENT BUDGET</a:t>
            </a:r>
            <a:endParaRPr lang="en-US"/>
          </a:p>
        </p:txBody>
      </p:sp>
      <p:pic>
        <p:nvPicPr>
          <p:cNvPr id="120" name="Presenton Native Image 21" descr=""/>
          <p:cNvPicPr/>
          <p:nvPr/>
        </p:nvPicPr>
        <p:blipFill>
          <a:blip r:embed="rId3" cstate="none"/>
          <a:stretch>
            <a:fillRect/>
          </a:stretch>
        </p:blipFill>
        <p:spPr>
          <a:xfrm>
            <a:off x="571500" y="1350913"/>
            <a:ext cx="11049000" cy="1533525"/>
          </a:xfrm>
          <a:prstGeom prst="rect">
            <a:avLst/>
          </a:prstGeom>
        </p:spPr>
      </p:pic>
      <p:sp>
        <p:nvSpPr>
          <p:cNvPr id="121" name="Shape 121"/>
          <p:cNvSpPr/>
          <p:nvPr/>
        </p:nvSpPr>
        <p:spPr>
          <a:xfrm>
            <a:off x="847725" y="1665238"/>
            <a:ext cx="1918692" cy="14287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200"/>
              </a:lnSpc>
              <a:buNone/>
            </a:pPr>
            <a:r>
              <a:rPr sz="900" b="1" i="0" spc="90">
                <a:solidFill>
                  <a:srgbClr val="2563EB"/>
                </a:solidFill>
                <a:latin typeface="Montserrat"/>
                <a:ea typeface="Montserrat"/>
              </a:rPr>
              <a:t>ИНВЕСТИЦИОННЫЙ ПЛАН</a:t>
            </a:r>
            <a:endParaRPr lang="en-US"/>
          </a:p>
        </p:txBody>
      </p:sp>
      <p:sp>
        <p:nvSpPr>
          <p:cNvPr id="122" name="Shape 122"/>
          <p:cNvSpPr/>
          <p:nvPr/>
        </p:nvSpPr>
        <p:spPr>
          <a:xfrm>
            <a:off x="847725" y="1884313"/>
            <a:ext cx="7448550" cy="3048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400"/>
              </a:lnSpc>
              <a:buNone/>
            </a:pPr>
            <a:r>
              <a:rPr sz="1800" b="1" i="0">
                <a:solidFill>
                  <a:srgbClr val="0F172B"/>
                </a:solidFill>
                <a:latin typeface="Playfair Display"/>
                <a:ea typeface="Playfair Display"/>
              </a:rPr>
              <a:t>Общий бюджет запуска под ключ — 2 850 000 ₽</a:t>
            </a:r>
            <a:endParaRPr lang="en-US"/>
          </a:p>
        </p:txBody>
      </p:sp>
      <p:sp>
        <p:nvSpPr>
          <p:cNvPr id="123" name="Shape 123"/>
          <p:cNvSpPr/>
          <p:nvPr/>
        </p:nvSpPr>
        <p:spPr>
          <a:xfrm>
            <a:off x="847725" y="2227213"/>
            <a:ext cx="7448550" cy="37147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463"/>
              </a:lnSpc>
              <a:buNone/>
            </a:pPr>
            <a:r>
              <a:rPr sz="900" b="0" i="0">
                <a:solidFill>
                  <a:srgbClr val="475569"/>
                </a:solidFill>
                <a:latin typeface="Montserrat"/>
                <a:ea typeface="Montserrat"/>
              </a:rPr>
              <a:t>Смета включает профессиональный бар, ремонт 45 м² по дизайн-коду ЖК, первый платеж за аренду и страховой резерв на 2 месяца работы.</a:t>
            </a:r>
            <a:endParaRPr lang="en-US"/>
          </a:p>
        </p:txBody>
      </p:sp>
      <p:sp>
        <p:nvSpPr>
          <p:cNvPr id="124" name="Shape 124"/>
          <p:cNvSpPr/>
          <p:nvPr/>
        </p:nvSpPr>
        <p:spPr>
          <a:xfrm>
            <a:off x="9432429" y="1772394"/>
            <a:ext cx="1664196" cy="1524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ctr">
              <a:lnSpc>
                <a:spcPts val="1200"/>
              </a:lnSpc>
              <a:buNone/>
            </a:pPr>
            <a:r>
              <a:rPr sz="900" b="1" i="0" spc="45">
                <a:solidFill>
                  <a:srgbClr val="FFFFFF"/>
                </a:solidFill>
                <a:latin typeface="Montserrat"/>
                <a:ea typeface="Montserrat"/>
              </a:rPr>
              <a:t>ИТОГО ВЛОЖЕНИЙ</a:t>
            </a:r>
            <a:endParaRPr lang="en-US"/>
          </a:p>
        </p:txBody>
      </p:sp>
      <p:sp>
        <p:nvSpPr>
          <p:cNvPr id="125" name="Shape 125"/>
          <p:cNvSpPr/>
          <p:nvPr/>
        </p:nvSpPr>
        <p:spPr>
          <a:xfrm>
            <a:off x="9432429" y="1943844"/>
            <a:ext cx="1664196" cy="3429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ctr">
              <a:lnSpc>
                <a:spcPts val="2700"/>
              </a:lnSpc>
              <a:buNone/>
            </a:pPr>
            <a:r>
              <a:rPr sz="2250" b="1" i="0">
                <a:solidFill>
                  <a:srgbClr val="FFFFFF"/>
                </a:solidFill>
                <a:latin typeface="Montserrat"/>
                <a:ea typeface="Montserrat"/>
              </a:rPr>
              <a:t>2,85 млн ₽</a:t>
            </a:r>
            <a:endParaRPr lang="en-US"/>
          </a:p>
        </p:txBody>
      </p:sp>
      <p:sp>
        <p:nvSpPr>
          <p:cNvPr id="126" name="Shape 126"/>
          <p:cNvSpPr/>
          <p:nvPr/>
        </p:nvSpPr>
        <p:spPr>
          <a:xfrm>
            <a:off x="9432429" y="2286744"/>
            <a:ext cx="1664196" cy="157163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ctr">
              <a:lnSpc>
                <a:spcPts val="1238"/>
              </a:lnSpc>
              <a:buNone/>
            </a:pPr>
            <a:r>
              <a:rPr sz="825" b="0" i="0">
                <a:solidFill>
                  <a:srgbClr val="FFFFFF"/>
                </a:solidFill>
                <a:latin typeface="Montserrat"/>
                <a:ea typeface="Montserrat"/>
              </a:rPr>
              <a:t>Срок стройки: 45 дней</a:t>
            </a:r>
            <a:endParaRPr lang="en-US"/>
          </a:p>
        </p:txBody>
      </p:sp>
      <p:pic>
        <p:nvPicPr>
          <p:cNvPr id="121" name="Presenton Native Image 22" descr=""/>
          <p:cNvPicPr/>
          <p:nvPr/>
        </p:nvPicPr>
        <p:blipFill>
          <a:blip r:embed="rId4" cstate="none"/>
          <a:stretch>
            <a:fillRect/>
          </a:stretch>
        </p:blipFill>
        <p:spPr>
          <a:xfrm>
            <a:off x="571500" y="3149650"/>
            <a:ext cx="2676525" cy="2647950"/>
          </a:xfrm>
          <a:prstGeom prst="rect">
            <a:avLst/>
          </a:prstGeom>
        </p:spPr>
      </p:pic>
      <p:sp>
        <p:nvSpPr>
          <p:cNvPr id="127" name="Shape 127"/>
          <p:cNvSpPr/>
          <p:nvPr/>
        </p:nvSpPr>
        <p:spPr>
          <a:xfrm>
            <a:off x="800100" y="3368725"/>
            <a:ext cx="997744" cy="157163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238"/>
              </a:lnSpc>
              <a:buNone/>
            </a:pPr>
            <a:r>
              <a:rPr sz="825" b="1" i="0">
                <a:solidFill>
                  <a:srgbClr val="2563EB"/>
                </a:solidFill>
                <a:latin typeface="Montserrat"/>
                <a:ea typeface="Montserrat"/>
              </a:rPr>
              <a:t>ОБОРУДОВАНИЕ</a:t>
            </a:r>
            <a:endParaRPr lang="en-US"/>
          </a:p>
        </p:txBody>
      </p:sp>
      <p:sp>
        <p:nvSpPr>
          <p:cNvPr id="128" name="Shape 128"/>
          <p:cNvSpPr/>
          <p:nvPr/>
        </p:nvSpPr>
        <p:spPr>
          <a:xfrm>
            <a:off x="2775793" y="3371106"/>
            <a:ext cx="262682" cy="1524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200"/>
              </a:lnSpc>
              <a:buNone/>
            </a:pPr>
            <a:r>
              <a:rPr sz="900" b="1" i="0">
                <a:solidFill>
                  <a:srgbClr val="90A1B9"/>
                </a:solidFill>
                <a:latin typeface="Montserrat"/>
                <a:ea typeface="Montserrat"/>
              </a:rPr>
              <a:t>42%</a:t>
            </a:r>
            <a:endParaRPr lang="en-US"/>
          </a:p>
        </p:txBody>
      </p:sp>
      <p:sp>
        <p:nvSpPr>
          <p:cNvPr id="129" name="Shape 129"/>
          <p:cNvSpPr/>
          <p:nvPr/>
        </p:nvSpPr>
        <p:spPr>
          <a:xfrm>
            <a:off x="800100" y="3602087"/>
            <a:ext cx="2238375" cy="3048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400"/>
              </a:lnSpc>
              <a:buNone/>
            </a:pPr>
            <a:r>
              <a:rPr sz="1800" b="1" i="0">
                <a:solidFill>
                  <a:srgbClr val="0F172B"/>
                </a:solidFill>
                <a:latin typeface="Montserrat"/>
                <a:ea typeface="Montserrat"/>
              </a:rPr>
              <a:t>1 200 000 ₽</a:t>
            </a:r>
            <a:endParaRPr lang="en-US"/>
          </a:p>
        </p:txBody>
      </p:sp>
      <p:sp>
        <p:nvSpPr>
          <p:cNvPr id="130" name="Shape 130"/>
          <p:cNvSpPr/>
          <p:nvPr/>
        </p:nvSpPr>
        <p:spPr>
          <a:xfrm>
            <a:off x="800100" y="3983087"/>
            <a:ext cx="2238375" cy="74295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463"/>
              </a:lnSpc>
              <a:buNone/>
            </a:pPr>
            <a:r>
              <a:rPr sz="900" b="0" i="0">
                <a:solidFill>
                  <a:srgbClr val="475569"/>
                </a:solidFill>
                <a:latin typeface="Montserrat"/>
                <a:ea typeface="Montserrat"/>
              </a:rPr>
              <a:t>Двухгруппная эспрессо-машина, две кофемолки, фильтр-станция, ледогенератор, холодильная кондитерская витрина.</a:t>
            </a:r>
            <a:endParaRPr lang="en-US"/>
          </a:p>
        </p:txBody>
      </p:sp>
      <p:sp>
        <p:nvSpPr>
          <p:cNvPr id="131" name="Shape 131"/>
          <p:cNvSpPr/>
          <p:nvPr/>
        </p:nvSpPr>
        <p:spPr>
          <a:xfrm>
            <a:off x="904875" y="5297537"/>
            <a:ext cx="2028825" cy="157163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238"/>
              </a:lnSpc>
              <a:buNone/>
            </a:pPr>
            <a:r>
              <a:rPr sz="825" b="0" i="0">
                <a:solidFill>
                  <a:srgbClr val="62748E"/>
                </a:solidFill>
                <a:latin typeface="Montserrat"/>
                <a:ea typeface="Montserrat"/>
              </a:rPr>
              <a:t>Лизинг / выкуп оборудования</a:t>
            </a:r>
            <a:endParaRPr lang="en-US"/>
          </a:p>
        </p:txBody>
      </p:sp>
      <p:pic>
        <p:nvPicPr>
          <p:cNvPr id="122" name="Presenton Native Image 23" descr=""/>
          <p:cNvPicPr/>
          <p:nvPr/>
        </p:nvPicPr>
        <p:blipFill>
          <a:blip r:embed="rId5" cstate="none"/>
          <a:stretch>
            <a:fillRect/>
          </a:stretch>
        </p:blipFill>
        <p:spPr>
          <a:xfrm>
            <a:off x="3362325" y="3149650"/>
            <a:ext cx="2676525" cy="2647950"/>
          </a:xfrm>
          <a:prstGeom prst="rect">
            <a:avLst/>
          </a:prstGeom>
        </p:spPr>
      </p:pic>
      <p:sp>
        <p:nvSpPr>
          <p:cNvPr id="132" name="Shape 132"/>
          <p:cNvSpPr/>
          <p:nvPr/>
        </p:nvSpPr>
        <p:spPr>
          <a:xfrm>
            <a:off x="3590925" y="3368725"/>
            <a:ext cx="942677" cy="157163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238"/>
              </a:lnSpc>
              <a:buNone/>
            </a:pPr>
            <a:r>
              <a:rPr sz="825" b="1" i="0">
                <a:solidFill>
                  <a:srgbClr val="C026D3"/>
                </a:solidFill>
                <a:latin typeface="Montserrat"/>
                <a:ea typeface="Montserrat"/>
              </a:rPr>
              <a:t>РЕМОНТ И СВЕТ</a:t>
            </a:r>
            <a:endParaRPr lang="en-US"/>
          </a:p>
        </p:txBody>
      </p:sp>
      <p:sp>
        <p:nvSpPr>
          <p:cNvPr id="133" name="Shape 133"/>
          <p:cNvSpPr/>
          <p:nvPr/>
        </p:nvSpPr>
        <p:spPr>
          <a:xfrm>
            <a:off x="5568404" y="3371106"/>
            <a:ext cx="260896" cy="1524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200"/>
              </a:lnSpc>
              <a:buNone/>
            </a:pPr>
            <a:r>
              <a:rPr sz="900" b="1" i="0">
                <a:solidFill>
                  <a:srgbClr val="90A1B9"/>
                </a:solidFill>
                <a:latin typeface="Montserrat"/>
                <a:ea typeface="Montserrat"/>
              </a:rPr>
              <a:t>30%</a:t>
            </a:r>
            <a:endParaRPr lang="en-US"/>
          </a:p>
        </p:txBody>
      </p:sp>
      <p:sp>
        <p:nvSpPr>
          <p:cNvPr id="134" name="Shape 134"/>
          <p:cNvSpPr/>
          <p:nvPr/>
        </p:nvSpPr>
        <p:spPr>
          <a:xfrm>
            <a:off x="3590925" y="3602087"/>
            <a:ext cx="2238375" cy="3048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400"/>
              </a:lnSpc>
              <a:buNone/>
            </a:pPr>
            <a:r>
              <a:rPr sz="1800" b="1" i="0">
                <a:solidFill>
                  <a:srgbClr val="0F172B"/>
                </a:solidFill>
                <a:latin typeface="Montserrat"/>
                <a:ea typeface="Montserrat"/>
              </a:rPr>
              <a:t>850 000 ₽</a:t>
            </a:r>
            <a:endParaRPr lang="en-US"/>
          </a:p>
        </p:txBody>
      </p:sp>
      <p:sp>
        <p:nvSpPr>
          <p:cNvPr id="135" name="Shape 135"/>
          <p:cNvSpPr/>
          <p:nvPr/>
        </p:nvSpPr>
        <p:spPr>
          <a:xfrm>
            <a:off x="3590925" y="3983087"/>
            <a:ext cx="2238375" cy="74295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463"/>
              </a:lnSpc>
              <a:buNone/>
            </a:pPr>
            <a:r>
              <a:rPr sz="900" b="0" i="0">
                <a:solidFill>
                  <a:srgbClr val="475569"/>
                </a:solidFill>
                <a:latin typeface="Montserrat"/>
                <a:ea typeface="Montserrat"/>
              </a:rPr>
              <a:t>Чистовая отделка зала, электропроводка 15 кВт, сантехника, вентиляция, вывеска с согласованием по фасаду.</a:t>
            </a:r>
            <a:endParaRPr lang="en-US"/>
          </a:p>
        </p:txBody>
      </p:sp>
      <p:sp>
        <p:nvSpPr>
          <p:cNvPr id="136" name="Shape 136"/>
          <p:cNvSpPr/>
          <p:nvPr/>
        </p:nvSpPr>
        <p:spPr>
          <a:xfrm>
            <a:off x="3695700" y="5297537"/>
            <a:ext cx="2028825" cy="157163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238"/>
              </a:lnSpc>
              <a:buNone/>
            </a:pPr>
            <a:r>
              <a:rPr sz="825" b="0" i="0">
                <a:solidFill>
                  <a:srgbClr val="62748E"/>
                </a:solidFill>
                <a:latin typeface="Montserrat"/>
                <a:ea typeface="Montserrat"/>
              </a:rPr>
              <a:t>Фиксированная смета под ключ</a:t>
            </a:r>
            <a:endParaRPr lang="en-US"/>
          </a:p>
        </p:txBody>
      </p:sp>
      <p:pic>
        <p:nvPicPr>
          <p:cNvPr id="123" name="Presenton Native Image 24" descr=""/>
          <p:cNvPicPr/>
          <p:nvPr/>
        </p:nvPicPr>
        <p:blipFill>
          <a:blip r:embed="rId4" cstate="none"/>
          <a:stretch>
            <a:fillRect/>
          </a:stretch>
        </p:blipFill>
        <p:spPr>
          <a:xfrm>
            <a:off x="6153150" y="3149650"/>
            <a:ext cx="2676525" cy="2647950"/>
          </a:xfrm>
          <a:prstGeom prst="rect">
            <a:avLst/>
          </a:prstGeom>
        </p:spPr>
      </p:pic>
      <p:sp>
        <p:nvSpPr>
          <p:cNvPr id="137" name="Shape 137"/>
          <p:cNvSpPr/>
          <p:nvPr/>
        </p:nvSpPr>
        <p:spPr>
          <a:xfrm>
            <a:off x="6381750" y="3368725"/>
            <a:ext cx="879425" cy="157163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238"/>
              </a:lnSpc>
              <a:buNone/>
            </a:pPr>
            <a:r>
              <a:rPr sz="825" b="1" i="0">
                <a:solidFill>
                  <a:srgbClr val="EA580C"/>
                </a:solidFill>
                <a:latin typeface="Montserrat"/>
                <a:ea typeface="Montserrat"/>
              </a:rPr>
              <a:t>МЕБЕЛЬ И БАР</a:t>
            </a:r>
            <a:endParaRPr lang="en-US"/>
          </a:p>
        </p:txBody>
      </p:sp>
      <p:sp>
        <p:nvSpPr>
          <p:cNvPr id="138" name="Shape 138"/>
          <p:cNvSpPr/>
          <p:nvPr/>
        </p:nvSpPr>
        <p:spPr>
          <a:xfrm>
            <a:off x="8391525" y="3371106"/>
            <a:ext cx="228600" cy="1524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200"/>
              </a:lnSpc>
              <a:buNone/>
            </a:pPr>
            <a:r>
              <a:rPr sz="900" b="1" i="0">
                <a:solidFill>
                  <a:srgbClr val="90A1B9"/>
                </a:solidFill>
                <a:latin typeface="Montserrat"/>
                <a:ea typeface="Montserrat"/>
              </a:rPr>
              <a:t>12%</a:t>
            </a:r>
            <a:endParaRPr lang="en-US"/>
          </a:p>
        </p:txBody>
      </p:sp>
      <p:sp>
        <p:nvSpPr>
          <p:cNvPr id="139" name="Shape 139"/>
          <p:cNvSpPr/>
          <p:nvPr/>
        </p:nvSpPr>
        <p:spPr>
          <a:xfrm>
            <a:off x="6381750" y="3602087"/>
            <a:ext cx="2238375" cy="3048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400"/>
              </a:lnSpc>
              <a:buNone/>
            </a:pPr>
            <a:r>
              <a:rPr sz="1800" b="1" i="0">
                <a:solidFill>
                  <a:srgbClr val="0F172B"/>
                </a:solidFill>
                <a:latin typeface="Montserrat"/>
                <a:ea typeface="Montserrat"/>
              </a:rPr>
              <a:t>350 000 ₽</a:t>
            </a:r>
            <a:endParaRPr lang="en-US"/>
          </a:p>
        </p:txBody>
      </p:sp>
      <p:sp>
        <p:nvSpPr>
          <p:cNvPr id="140" name="Shape 140"/>
          <p:cNvSpPr/>
          <p:nvPr/>
        </p:nvSpPr>
        <p:spPr>
          <a:xfrm>
            <a:off x="6381750" y="3983087"/>
            <a:ext cx="2238375" cy="74295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463"/>
              </a:lnSpc>
              <a:buNone/>
            </a:pPr>
            <a:r>
              <a:rPr sz="900" b="0" i="0">
                <a:solidFill>
                  <a:srgbClr val="475569"/>
                </a:solidFill>
                <a:latin typeface="Montserrat"/>
                <a:ea typeface="Montserrat"/>
              </a:rPr>
              <a:t>Барная стойка из HPL-пластика, 14 посадочных мест, розетки для гостей, брендированная керамика и посуда.</a:t>
            </a:r>
            <a:endParaRPr lang="en-US"/>
          </a:p>
        </p:txBody>
      </p:sp>
      <p:sp>
        <p:nvSpPr>
          <p:cNvPr id="141" name="Shape 141"/>
          <p:cNvSpPr/>
          <p:nvPr/>
        </p:nvSpPr>
        <p:spPr>
          <a:xfrm>
            <a:off x="6486525" y="5297537"/>
            <a:ext cx="2028825" cy="157163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238"/>
              </a:lnSpc>
              <a:buNone/>
            </a:pPr>
            <a:r>
              <a:rPr sz="825" b="0" i="0">
                <a:solidFill>
                  <a:srgbClr val="62748E"/>
                </a:solidFill>
                <a:latin typeface="Montserrat"/>
                <a:ea typeface="Montserrat"/>
              </a:rPr>
              <a:t>Износостойкие материалы</a:t>
            </a:r>
            <a:endParaRPr lang="en-US"/>
          </a:p>
        </p:txBody>
      </p:sp>
      <p:pic>
        <p:nvPicPr>
          <p:cNvPr id="124" name="Presenton Native Image 25" descr=""/>
          <p:cNvPicPr/>
          <p:nvPr/>
        </p:nvPicPr>
        <p:blipFill>
          <a:blip r:embed="rId4" cstate="none"/>
          <a:stretch>
            <a:fillRect/>
          </a:stretch>
        </p:blipFill>
        <p:spPr>
          <a:xfrm>
            <a:off x="8943975" y="3149650"/>
            <a:ext cx="2676525" cy="2647950"/>
          </a:xfrm>
          <a:prstGeom prst="rect">
            <a:avLst/>
          </a:prstGeom>
        </p:spPr>
      </p:pic>
      <p:sp>
        <p:nvSpPr>
          <p:cNvPr id="142" name="Shape 142"/>
          <p:cNvSpPr/>
          <p:nvPr/>
        </p:nvSpPr>
        <p:spPr>
          <a:xfrm>
            <a:off x="9172575" y="3368725"/>
            <a:ext cx="1370558" cy="157163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238"/>
              </a:lnSpc>
              <a:buNone/>
            </a:pPr>
            <a:r>
              <a:rPr sz="825" b="1" i="0">
                <a:solidFill>
                  <a:srgbClr val="314158"/>
                </a:solidFill>
                <a:latin typeface="Montserrat"/>
                <a:ea typeface="Montserrat"/>
              </a:rPr>
              <a:t>ОБОРОТНЫЙ КАПИТАЛ</a:t>
            </a:r>
            <a:endParaRPr lang="en-US"/>
          </a:p>
        </p:txBody>
      </p:sp>
      <p:sp>
        <p:nvSpPr>
          <p:cNvPr id="143" name="Shape 143"/>
          <p:cNvSpPr/>
          <p:nvPr/>
        </p:nvSpPr>
        <p:spPr>
          <a:xfrm>
            <a:off x="11180564" y="3371106"/>
            <a:ext cx="230386" cy="1524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200"/>
              </a:lnSpc>
              <a:buNone/>
            </a:pPr>
            <a:r>
              <a:rPr sz="900" b="1" i="0">
                <a:solidFill>
                  <a:srgbClr val="90A1B9"/>
                </a:solidFill>
                <a:latin typeface="Montserrat"/>
                <a:ea typeface="Montserrat"/>
              </a:rPr>
              <a:t>16%</a:t>
            </a:r>
            <a:endParaRPr lang="en-US"/>
          </a:p>
        </p:txBody>
      </p:sp>
      <p:sp>
        <p:nvSpPr>
          <p:cNvPr id="144" name="Shape 144"/>
          <p:cNvSpPr/>
          <p:nvPr/>
        </p:nvSpPr>
        <p:spPr>
          <a:xfrm>
            <a:off x="9172575" y="3602087"/>
            <a:ext cx="2238375" cy="3048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400"/>
              </a:lnSpc>
              <a:buNone/>
            </a:pPr>
            <a:r>
              <a:rPr sz="1800" b="1" i="0">
                <a:solidFill>
                  <a:srgbClr val="0F172B"/>
                </a:solidFill>
                <a:latin typeface="Montserrat"/>
                <a:ea typeface="Montserrat"/>
              </a:rPr>
              <a:t>450 000 ₽</a:t>
            </a:r>
            <a:endParaRPr lang="en-US"/>
          </a:p>
        </p:txBody>
      </p:sp>
      <p:sp>
        <p:nvSpPr>
          <p:cNvPr id="145" name="Shape 145"/>
          <p:cNvSpPr/>
          <p:nvPr/>
        </p:nvSpPr>
        <p:spPr>
          <a:xfrm>
            <a:off x="9172575" y="3983087"/>
            <a:ext cx="2238375" cy="74295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463"/>
              </a:lnSpc>
              <a:buNone/>
            </a:pPr>
            <a:r>
              <a:rPr sz="900" b="0" i="0">
                <a:solidFill>
                  <a:srgbClr val="475569"/>
                </a:solidFill>
                <a:latin typeface="Montserrat"/>
                <a:ea typeface="Montserrat"/>
              </a:rPr>
              <a:t>Депозит по аренде, стартовый запас зерна и упаковки, маркетинг открытия (таргет в ЖК, промо) и кассовый буфер.</a:t>
            </a:r>
            <a:endParaRPr lang="en-US"/>
          </a:p>
        </p:txBody>
      </p:sp>
      <p:sp>
        <p:nvSpPr>
          <p:cNvPr id="146" name="Shape 146"/>
          <p:cNvSpPr/>
          <p:nvPr/>
        </p:nvSpPr>
        <p:spPr>
          <a:xfrm>
            <a:off x="9277350" y="5297537"/>
            <a:ext cx="2028825" cy="157163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238"/>
              </a:lnSpc>
              <a:buNone/>
            </a:pPr>
            <a:r>
              <a:rPr sz="825" b="0" i="0">
                <a:solidFill>
                  <a:srgbClr val="62748E"/>
                </a:solidFill>
                <a:latin typeface="Montserrat"/>
                <a:ea typeface="Montserrat"/>
              </a:rPr>
              <a:t>Безопасная подушка запуска</a:t>
            </a:r>
            <a:endParaRPr lang="en-US"/>
          </a:p>
        </p:txBody>
      </p:sp>
      <p:sp>
        <p:nvSpPr>
          <p:cNvPr id="147" name="Shape 147"/>
          <p:cNvSpPr/>
          <p:nvPr/>
        </p:nvSpPr>
        <p:spPr>
          <a:xfrm>
            <a:off x="609600" y="6091238"/>
            <a:ext cx="4680347" cy="157163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238"/>
              </a:lnSpc>
              <a:buNone/>
            </a:pPr>
            <a:r>
              <a:rPr sz="825" b="0" i="0">
                <a:solidFill>
                  <a:srgbClr val="90A1B9"/>
                </a:solidFill>
                <a:latin typeface="Montserrat"/>
                <a:ea typeface="Montserrat"/>
              </a:rPr>
              <a:t>РИСК ПРЕВЫШЕНИЯ СМЕТЫ: НЕ БОЛЕЕ 5% ЗА СЧЕТ ФИКСИРОВАННЫХ ПОДРЯДОВ</a:t>
            </a:r>
            <a:endParaRPr lang="en-US"/>
          </a:p>
        </p:txBody>
      </p:sp>
      <p:sp>
        <p:nvSpPr>
          <p:cNvPr id="148" name="Shape 148"/>
          <p:cNvSpPr/>
          <p:nvPr/>
        </p:nvSpPr>
        <p:spPr>
          <a:xfrm>
            <a:off x="8060085" y="6091238"/>
            <a:ext cx="3541365" cy="157163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238"/>
              </a:lnSpc>
              <a:buNone/>
            </a:pPr>
            <a:r>
              <a:rPr sz="825" b="0" i="0">
                <a:solidFill>
                  <a:srgbClr val="90A1B9"/>
                </a:solidFill>
                <a:latin typeface="Montserrat"/>
                <a:ea typeface="Montserrat"/>
              </a:rPr>
              <a:t>СТАРТ РАБОТ: ЧЕРЕЗ 7 ДНЕЙ ПОСЛЕ ПОДПИСАНИЯ ДОГОВОРА</a:t>
            </a:r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Presenton Native Image 26" descr=""/>
          <p:cNvPicPr/>
          <p:nvPr/>
        </p:nvPicPr>
        <p:blipFill>
          <a:blip r:embed="rId2" cstate="none"/>
          <a:stretch>
            <a:fillRect/>
          </a:stretch>
        </p:blipFill>
        <p:spPr>
          <a:xfrm>
            <a:off x="609600" y="609600"/>
            <a:ext cx="10972800" cy="428625"/>
          </a:xfrm>
          <a:prstGeom prst="rect">
            <a:avLst/>
          </a:prstGeom>
        </p:spPr>
      </p:pic>
      <p:sp>
        <p:nvSpPr>
          <p:cNvPr id="149" name="Shape 149"/>
          <p:cNvSpPr/>
          <p:nvPr/>
        </p:nvSpPr>
        <p:spPr>
          <a:xfrm>
            <a:off x="609600" y="626269"/>
            <a:ext cx="950565" cy="233363"/>
          </a:xfrm>
          <a:prstGeom prst="roundRect">
            <a:avLst>
              <a:gd name="adj" fmla="val 16327"/>
            </a:avLst>
          </a:prstGeom>
          <a:solidFill>
            <a:srgbClr val="D946EF"/>
          </a:solidFill>
        </p:spPr>
        <p:txBody>
          <a:bodyPr/>
          <a:lstStyle/>
          <a:p/>
        </p:txBody>
      </p:sp>
      <p:sp>
        <p:nvSpPr>
          <p:cNvPr id="150" name="Shape 150"/>
          <p:cNvSpPr/>
          <p:nvPr/>
        </p:nvSpPr>
        <p:spPr>
          <a:xfrm>
            <a:off x="609600" y="626269"/>
            <a:ext cx="969615" cy="233363"/>
          </a:xfrm>
          <a:prstGeom prst="rect">
            <a:avLst/>
          </a:prstGeom>
          <a:noFill/>
        </p:spPr>
        <p:txBody>
          <a:bodyPr anchor="ctr" wrap="square" tIns="38100" bIns="38100" lIns="114300" rIns="114300">
            <a:normAutofit/>
          </a:bodyPr>
          <a:lstStyle/>
          <a:p>
            <a:pPr algn="l">
              <a:buNone/>
            </a:pPr>
            <a:r>
              <a:rPr sz="825" b="1" i="0" spc="83">
                <a:solidFill>
                  <a:srgbClr val="FFFFFF"/>
                </a:solidFill>
                <a:latin typeface="Montserrat"/>
                <a:ea typeface="Montserrat"/>
              </a:rPr>
              <a:t>РАЗДЕЛ 05</a:t>
            </a:r>
            <a:endParaRPr lang="en-US"/>
          </a:p>
        </p:txBody>
      </p:sp>
      <p:sp>
        <p:nvSpPr>
          <p:cNvPr id="151" name="Shape 151"/>
          <p:cNvSpPr/>
          <p:nvPr/>
        </p:nvSpPr>
        <p:spPr>
          <a:xfrm>
            <a:off x="1674465" y="609600"/>
            <a:ext cx="3643908" cy="2667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100"/>
              </a:lnSpc>
              <a:buNone/>
            </a:pPr>
            <a:r>
              <a:rPr sz="1500" b="1" i="0">
                <a:solidFill>
                  <a:srgbClr val="0F172B"/>
                </a:solidFill>
                <a:latin typeface="Playfair Display"/>
                <a:ea typeface="Playfair Display"/>
              </a:rPr>
              <a:t>Окупаемость и предложение партнёру</a:t>
            </a:r>
            <a:endParaRPr lang="en-US"/>
          </a:p>
        </p:txBody>
      </p:sp>
      <p:sp>
        <p:nvSpPr>
          <p:cNvPr id="152" name="Shape 152"/>
          <p:cNvSpPr/>
          <p:nvPr/>
        </p:nvSpPr>
        <p:spPr>
          <a:xfrm>
            <a:off x="9838730" y="666750"/>
            <a:ext cx="1762720" cy="1524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200"/>
              </a:lnSpc>
              <a:buNone/>
            </a:pPr>
            <a:r>
              <a:rPr sz="900" b="1" i="0" spc="90">
                <a:solidFill>
                  <a:srgbClr val="2563EB"/>
                </a:solidFill>
                <a:latin typeface="Montserrat"/>
                <a:ea typeface="Montserrat"/>
              </a:rPr>
              <a:t xml:space="preserve">FINANCIAL MODEL </a:t>
            </a:r>
            <a:r>
              <a:rPr sz="900" b="1" i="0" spc="90">
                <a:solidFill>
                  <a:srgbClr val="2563EB"/>
                </a:solidFill>
                <a:latin typeface="Montserrat"/>
                <a:ea typeface="Montserrat"/>
              </a:rPr>
              <a:t>&amp;</a:t>
            </a:r>
            <a:r>
              <a:rPr sz="900" b="1" i="0" spc="90">
                <a:solidFill>
                  <a:srgbClr val="2563EB"/>
                </a:solidFill>
                <a:latin typeface="Montserrat"/>
                <a:ea typeface="Montserrat"/>
              </a:rPr>
              <a:t xml:space="preserve"> ROI</a:t>
            </a:r>
            <a:endParaRPr lang="en-US"/>
          </a:p>
        </p:txBody>
      </p:sp>
      <p:pic>
        <p:nvPicPr>
          <p:cNvPr id="126" name="Presenton Native Image 27" descr=""/>
          <p:cNvPicPr/>
          <p:nvPr/>
        </p:nvPicPr>
        <p:blipFill>
          <a:blip r:embed="rId3" cstate="none"/>
          <a:stretch>
            <a:fillRect/>
          </a:stretch>
        </p:blipFill>
        <p:spPr>
          <a:xfrm>
            <a:off x="571500" y="1583531"/>
            <a:ext cx="6349901" cy="3981450"/>
          </a:xfrm>
          <a:prstGeom prst="rect">
            <a:avLst/>
          </a:prstGeom>
        </p:spPr>
      </p:pic>
      <p:sp>
        <p:nvSpPr>
          <p:cNvPr id="153" name="Shape 153"/>
          <p:cNvSpPr/>
          <p:nvPr/>
        </p:nvSpPr>
        <p:spPr>
          <a:xfrm>
            <a:off x="847725" y="1850231"/>
            <a:ext cx="3204716" cy="2667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100"/>
              </a:lnSpc>
              <a:buNone/>
            </a:pPr>
            <a:r>
              <a:rPr sz="1350" b="1" i="0">
                <a:solidFill>
                  <a:srgbClr val="0F172B"/>
                </a:solidFill>
                <a:latin typeface="Playfair Display"/>
                <a:ea typeface="Playfair Display"/>
              </a:rPr>
              <a:t>Прогноз чистой прибыли по месяцам</a:t>
            </a:r>
            <a:endParaRPr lang="en-US"/>
          </a:p>
        </p:txBody>
      </p:sp>
      <p:sp>
        <p:nvSpPr>
          <p:cNvPr id="154" name="Shape 154"/>
          <p:cNvSpPr/>
          <p:nvPr/>
        </p:nvSpPr>
        <p:spPr>
          <a:xfrm>
            <a:off x="847725" y="2116931"/>
            <a:ext cx="3204716" cy="1524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200"/>
              </a:lnSpc>
              <a:buNone/>
            </a:pPr>
            <a:r>
              <a:rPr sz="900" b="0" i="0">
                <a:solidFill>
                  <a:srgbClr val="62748E"/>
                </a:solidFill>
                <a:latin typeface="Montserrat"/>
                <a:ea typeface="Montserrat"/>
              </a:rPr>
              <a:t>Динамика выхода на проектную мощность (в тыс. ₽)</a:t>
            </a:r>
            <a:endParaRPr lang="en-US"/>
          </a:p>
        </p:txBody>
      </p:sp>
      <p:sp>
        <p:nvSpPr>
          <p:cNvPr id="155" name="Shape 155"/>
          <p:cNvSpPr/>
          <p:nvPr/>
        </p:nvSpPr>
        <p:spPr>
          <a:xfrm>
            <a:off x="5107781" y="1850231"/>
            <a:ext cx="1556445" cy="228600"/>
          </a:xfrm>
          <a:prstGeom prst="rect">
            <a:avLst/>
          </a:prstGeom>
          <a:noFill/>
        </p:spPr>
        <p:txBody>
          <a:bodyPr anchor="t" wrap="square" tIns="38100" bIns="38100" lIns="114300" rIns="114300">
            <a:normAutofit/>
          </a:bodyPr>
          <a:lstStyle/>
          <a:p>
            <a:pPr algn="l">
              <a:lnSpc>
                <a:spcPts val="1200"/>
              </a:lnSpc>
              <a:buNone/>
            </a:pPr>
            <a:r>
              <a:rPr sz="900" b="1" i="0">
                <a:solidFill>
                  <a:srgbClr val="C026D3"/>
                </a:solidFill>
                <a:latin typeface="Montserrat"/>
                <a:ea typeface="Montserrat"/>
              </a:rPr>
              <a:t>Окупаемость: 14 мес.</a:t>
            </a:r>
            <a:endParaRPr lang="en-US"/>
          </a:p>
        </p:txBody>
      </p:sp>
      <p:pic>
        <p:nvPicPr>
          <p:cNvPr id="127" name="Presenton Native Image 28" descr=""/>
          <p:cNvPicPr/>
          <p:nvPr/>
        </p:nvPicPr>
        <p:blipFill>
          <a:blip r:embed="rId4" cstate="none"/>
          <a:stretch>
            <a:fillRect/>
          </a:stretch>
        </p:blipFill>
        <p:spPr>
          <a:xfrm>
            <a:off x="793700" y="2445544"/>
            <a:ext cx="5905500" cy="2286000"/>
          </a:xfrm>
          <a:prstGeom prst="rect">
            <a:avLst/>
          </a:prstGeom>
        </p:spPr>
      </p:pic>
      <p:sp>
        <p:nvSpPr>
          <p:cNvPr id="156" name="Shape 156"/>
          <p:cNvSpPr/>
          <p:nvPr/>
        </p:nvSpPr>
        <p:spPr>
          <a:xfrm>
            <a:off x="847725" y="4993481"/>
            <a:ext cx="1813024" cy="28575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125"/>
              </a:lnSpc>
              <a:buNone/>
            </a:pPr>
            <a:r>
              <a:rPr sz="750" b="0" i="0">
                <a:solidFill>
                  <a:srgbClr val="90A1B9"/>
                </a:solidFill>
                <a:latin typeface="Montserrat"/>
                <a:ea typeface="Montserrat"/>
              </a:rPr>
              <a:t>МЕСЯЦ 2: ТОЧКА БЕЗУБЫТОЧНОСТИ</a:t>
            </a:r>
            <a:endParaRPr lang="en-US"/>
          </a:p>
        </p:txBody>
      </p:sp>
      <p:sp>
        <p:nvSpPr>
          <p:cNvPr id="157" name="Shape 157"/>
          <p:cNvSpPr/>
          <p:nvPr/>
        </p:nvSpPr>
        <p:spPr>
          <a:xfrm>
            <a:off x="2641699" y="4993481"/>
            <a:ext cx="2058442" cy="28575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125"/>
              </a:lnSpc>
              <a:buNone/>
            </a:pPr>
            <a:r>
              <a:rPr sz="750" b="0" i="0">
                <a:solidFill>
                  <a:srgbClr val="90A1B9"/>
                </a:solidFill>
                <a:latin typeface="Montserrat"/>
                <a:ea typeface="Montserrat"/>
              </a:rPr>
              <a:t>МЕСЯЦ 14: ПОЛНЫЙ ВОЗВРАТ 2,85 МЛН ₽</a:t>
            </a:r>
            <a:endParaRPr lang="en-US"/>
          </a:p>
        </p:txBody>
      </p:sp>
      <p:sp>
        <p:nvSpPr>
          <p:cNvPr id="158" name="Shape 158"/>
          <p:cNvSpPr/>
          <p:nvPr/>
        </p:nvSpPr>
        <p:spPr>
          <a:xfrm>
            <a:off x="4681091" y="4993481"/>
            <a:ext cx="1983135" cy="28575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125"/>
              </a:lnSpc>
              <a:buNone/>
            </a:pPr>
            <a:r>
              <a:rPr sz="750" b="0" i="0">
                <a:solidFill>
                  <a:srgbClr val="90A1B9"/>
                </a:solidFill>
                <a:latin typeface="Montserrat"/>
                <a:ea typeface="Montserrat"/>
              </a:rPr>
              <a:t>МЕСЯЦ 18+: СТАБИЛЬНЫЕ ДИВИДЕНДЫ</a:t>
            </a:r>
            <a:endParaRPr lang="en-US"/>
          </a:p>
        </p:txBody>
      </p:sp>
      <p:sp>
        <p:nvSpPr>
          <p:cNvPr id="159" name="Shape 159"/>
          <p:cNvSpPr/>
          <p:nvPr/>
        </p:nvSpPr>
        <p:spPr>
          <a:xfrm>
            <a:off x="7188101" y="1576388"/>
            <a:ext cx="1864221" cy="14287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200"/>
              </a:lnSpc>
              <a:buNone/>
            </a:pPr>
            <a:r>
              <a:rPr sz="900" b="1" i="0" spc="90">
                <a:solidFill>
                  <a:srgbClr val="D946EF"/>
                </a:solidFill>
                <a:latin typeface="Montserrat"/>
                <a:ea typeface="Montserrat"/>
              </a:rPr>
              <a:t>УСЛОВИЯ ДЛЯ ПАРТНЁРА</a:t>
            </a:r>
            <a:endParaRPr lang="en-US"/>
          </a:p>
        </p:txBody>
      </p:sp>
      <p:sp>
        <p:nvSpPr>
          <p:cNvPr id="160" name="Shape 160"/>
          <p:cNvSpPr/>
          <p:nvPr/>
        </p:nvSpPr>
        <p:spPr>
          <a:xfrm>
            <a:off x="7188101" y="1795463"/>
            <a:ext cx="4413200" cy="5715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250"/>
              </a:lnSpc>
              <a:buNone/>
            </a:pPr>
            <a:r>
              <a:rPr sz="1800" b="1" i="0">
                <a:solidFill>
                  <a:srgbClr val="0F172B"/>
                </a:solidFill>
                <a:latin typeface="Playfair Display"/>
                <a:ea typeface="Playfair Display"/>
              </a:rPr>
              <a:t>Прозрачный возврат и долгосрочная прибыль</a:t>
            </a:r>
            <a:endParaRPr lang="en-US"/>
          </a:p>
        </p:txBody>
      </p:sp>
      <p:pic>
        <p:nvPicPr>
          <p:cNvPr id="128" name="Presenton Native Image 29" descr=""/>
          <p:cNvPicPr/>
          <p:nvPr/>
        </p:nvPicPr>
        <p:blipFill>
          <a:blip r:embed="rId5" cstate="none"/>
          <a:stretch>
            <a:fillRect/>
          </a:stretch>
        </p:blipFill>
        <p:spPr>
          <a:xfrm>
            <a:off x="7150001" y="2490788"/>
            <a:ext cx="4470350" cy="1166813"/>
          </a:xfrm>
          <a:prstGeom prst="rect">
            <a:avLst/>
          </a:prstGeom>
        </p:spPr>
      </p:pic>
      <p:sp>
        <p:nvSpPr>
          <p:cNvPr id="161" name="Shape 161"/>
          <p:cNvSpPr/>
          <p:nvPr/>
        </p:nvSpPr>
        <p:spPr>
          <a:xfrm>
            <a:off x="7340501" y="2671763"/>
            <a:ext cx="4108400" cy="157163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238"/>
              </a:lnSpc>
              <a:buNone/>
            </a:pPr>
            <a:r>
              <a:rPr sz="825" b="1" i="0">
                <a:solidFill>
                  <a:srgbClr val="62748E"/>
                </a:solidFill>
                <a:latin typeface="Montserrat"/>
                <a:ea typeface="Montserrat"/>
              </a:rPr>
              <a:t>ПРИОРИТЕТНЫЙ ВОЗВРАТ ТЕЛА ИНВЕСТИЦИЙ</a:t>
            </a:r>
            <a:endParaRPr lang="en-US"/>
          </a:p>
        </p:txBody>
      </p:sp>
      <p:sp>
        <p:nvSpPr>
          <p:cNvPr id="162" name="Shape 162"/>
          <p:cNvSpPr/>
          <p:nvPr/>
        </p:nvSpPr>
        <p:spPr>
          <a:xfrm>
            <a:off x="7340501" y="2847975"/>
            <a:ext cx="4108400" cy="2667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100"/>
              </a:lnSpc>
              <a:buNone/>
            </a:pPr>
            <a:r>
              <a:rPr sz="1500" b="1" i="0">
                <a:solidFill>
                  <a:srgbClr val="0F172B"/>
                </a:solidFill>
                <a:latin typeface="Montserrat"/>
                <a:ea typeface="Montserrat"/>
              </a:rPr>
              <a:t>70% чистой прибыли</a:t>
            </a:r>
            <a:endParaRPr lang="en-US"/>
          </a:p>
        </p:txBody>
      </p:sp>
      <p:sp>
        <p:nvSpPr>
          <p:cNvPr id="163" name="Shape 163"/>
          <p:cNvSpPr/>
          <p:nvPr/>
        </p:nvSpPr>
        <p:spPr>
          <a:xfrm>
            <a:off x="7340501" y="3152775"/>
            <a:ext cx="4108400" cy="3048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200"/>
              </a:lnSpc>
              <a:buNone/>
            </a:pPr>
            <a:r>
              <a:rPr sz="900" b="0" i="0">
                <a:solidFill>
                  <a:srgbClr val="475569"/>
                </a:solidFill>
                <a:latin typeface="Montserrat"/>
                <a:ea typeface="Montserrat"/>
              </a:rPr>
              <a:t>Направляется инвестору до полного закрытия вложений в 2,85 млн ₽ (план: 14 месяцев).</a:t>
            </a:r>
            <a:endParaRPr lang="en-US"/>
          </a:p>
        </p:txBody>
      </p:sp>
      <p:pic>
        <p:nvPicPr>
          <p:cNvPr id="129" name="Presenton Native Image 30" descr=""/>
          <p:cNvPicPr/>
          <p:nvPr/>
        </p:nvPicPr>
        <p:blipFill>
          <a:blip r:embed="rId6" cstate="none"/>
          <a:stretch>
            <a:fillRect/>
          </a:stretch>
        </p:blipFill>
        <p:spPr>
          <a:xfrm>
            <a:off x="7150001" y="3733800"/>
            <a:ext cx="4470350" cy="1166813"/>
          </a:xfrm>
          <a:prstGeom prst="rect">
            <a:avLst/>
          </a:prstGeom>
        </p:spPr>
      </p:pic>
      <p:sp>
        <p:nvSpPr>
          <p:cNvPr id="164" name="Shape 164"/>
          <p:cNvSpPr/>
          <p:nvPr/>
        </p:nvSpPr>
        <p:spPr>
          <a:xfrm>
            <a:off x="7340501" y="3914775"/>
            <a:ext cx="4108400" cy="157163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238"/>
              </a:lnSpc>
              <a:buNone/>
            </a:pPr>
            <a:r>
              <a:rPr sz="825" b="1" i="0">
                <a:solidFill>
                  <a:srgbClr val="62748E"/>
                </a:solidFill>
                <a:latin typeface="Montserrat"/>
                <a:ea typeface="Montserrat"/>
              </a:rPr>
              <a:t>ДИВИДЕНДЫ ПОСЛЕ ОКУПАЕМОСТИ</a:t>
            </a:r>
            <a:endParaRPr lang="en-US"/>
          </a:p>
        </p:txBody>
      </p:sp>
      <p:sp>
        <p:nvSpPr>
          <p:cNvPr id="165" name="Shape 165"/>
          <p:cNvSpPr/>
          <p:nvPr/>
        </p:nvSpPr>
        <p:spPr>
          <a:xfrm>
            <a:off x="7340501" y="4090988"/>
            <a:ext cx="4108400" cy="2667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100"/>
              </a:lnSpc>
              <a:buNone/>
            </a:pPr>
            <a:r>
              <a:rPr sz="1500" b="1" i="0">
                <a:solidFill>
                  <a:srgbClr val="0F172B"/>
                </a:solidFill>
                <a:latin typeface="Montserrat"/>
                <a:ea typeface="Montserrat"/>
              </a:rPr>
              <a:t>50 / 50 постоянная доля</a:t>
            </a:r>
            <a:endParaRPr lang="en-US"/>
          </a:p>
        </p:txBody>
      </p:sp>
      <p:sp>
        <p:nvSpPr>
          <p:cNvPr id="166" name="Shape 166"/>
          <p:cNvSpPr/>
          <p:nvPr/>
        </p:nvSpPr>
        <p:spPr>
          <a:xfrm>
            <a:off x="7340501" y="4395788"/>
            <a:ext cx="4108400" cy="3048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200"/>
              </a:lnSpc>
              <a:buNone/>
            </a:pPr>
            <a:r>
              <a:rPr sz="900" b="0" i="0">
                <a:solidFill>
                  <a:srgbClr val="475569"/>
                </a:solidFill>
                <a:latin typeface="Montserrat"/>
                <a:ea typeface="Montserrat"/>
              </a:rPr>
              <a:t>Ежемесячный доход партнера составит 140 000 – 155 000 ₽ при пассивном участии в операциях.</a:t>
            </a:r>
            <a:endParaRPr lang="en-US"/>
          </a:p>
        </p:txBody>
      </p:sp>
      <p:sp>
        <p:nvSpPr>
          <p:cNvPr id="167" name="Shape 167"/>
          <p:cNvSpPr/>
          <p:nvPr/>
        </p:nvSpPr>
        <p:spPr>
          <a:xfrm>
            <a:off x="7188101" y="5005388"/>
            <a:ext cx="4394150" cy="595313"/>
          </a:xfrm>
          <a:prstGeom prst="roundRect">
            <a:avLst>
              <a:gd name="adj" fmla="val 19200"/>
            </a:avLst>
          </a:prstGeom>
          <a:solidFill>
            <a:srgbClr val="EB580A">
              <a:alpha val="10000"/>
            </a:srgbClr>
          </a:solidFill>
          <a:ln w="9525">
            <a:solidFill>
              <a:srgbClr val="E5E7EB"/>
            </a:solidFill>
          </a:ln>
        </p:spPr>
        <p:txBody>
          <a:bodyPr/>
          <a:lstStyle/>
          <a:p/>
        </p:txBody>
      </p:sp>
      <p:sp>
        <p:nvSpPr>
          <p:cNvPr id="168" name="Shape 168"/>
          <p:cNvSpPr/>
          <p:nvPr/>
        </p:nvSpPr>
        <p:spPr>
          <a:xfrm>
            <a:off x="7330976" y="5148263"/>
            <a:ext cx="2182862" cy="1524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200"/>
              </a:lnSpc>
              <a:buNone/>
            </a:pPr>
            <a:r>
              <a:rPr sz="900" b="1" i="0">
                <a:solidFill>
                  <a:srgbClr val="EA580C"/>
                </a:solidFill>
                <a:latin typeface="Montserrat"/>
                <a:ea typeface="Montserrat"/>
              </a:rPr>
              <a:t>ROI проекта за 24 месяца</a:t>
            </a:r>
            <a:endParaRPr lang="en-US"/>
          </a:p>
        </p:txBody>
      </p:sp>
      <p:sp>
        <p:nvSpPr>
          <p:cNvPr id="169" name="Shape 169"/>
          <p:cNvSpPr/>
          <p:nvPr/>
        </p:nvSpPr>
        <p:spPr>
          <a:xfrm>
            <a:off x="7330976" y="5300663"/>
            <a:ext cx="2182862" cy="157163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238"/>
              </a:lnSpc>
              <a:buNone/>
            </a:pPr>
            <a:r>
              <a:rPr sz="825" b="0" i="0">
                <a:solidFill>
                  <a:srgbClr val="475569"/>
                </a:solidFill>
                <a:latin typeface="Montserrat"/>
                <a:ea typeface="Montserrat"/>
              </a:rPr>
              <a:t>Суммарный доход инвестора: 4,3 млн ₽</a:t>
            </a:r>
            <a:endParaRPr lang="en-US"/>
          </a:p>
        </p:txBody>
      </p:sp>
      <p:sp>
        <p:nvSpPr>
          <p:cNvPr id="170" name="Shape 170"/>
          <p:cNvSpPr/>
          <p:nvPr/>
        </p:nvSpPr>
        <p:spPr>
          <a:xfrm>
            <a:off x="11042600" y="5169694"/>
            <a:ext cx="415826" cy="2667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100"/>
              </a:lnSpc>
              <a:buNone/>
            </a:pPr>
            <a:r>
              <a:rPr sz="1350" b="1" i="0">
                <a:solidFill>
                  <a:srgbClr val="EA580C"/>
                </a:solidFill>
                <a:latin typeface="Montserrat"/>
                <a:ea typeface="Montserrat"/>
              </a:rPr>
              <a:t>151%</a:t>
            </a:r>
            <a:endParaRPr lang="en-US"/>
          </a:p>
        </p:txBody>
      </p:sp>
      <p:sp>
        <p:nvSpPr>
          <p:cNvPr id="171" name="Shape 171"/>
          <p:cNvSpPr/>
          <p:nvPr/>
        </p:nvSpPr>
        <p:spPr>
          <a:xfrm>
            <a:off x="609600" y="6091238"/>
            <a:ext cx="3082677" cy="157163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238"/>
              </a:lnSpc>
              <a:buNone/>
            </a:pPr>
            <a:r>
              <a:rPr sz="825" b="0" i="0">
                <a:solidFill>
                  <a:srgbClr val="90A1B9"/>
                </a:solidFill>
                <a:latin typeface="Montserrat"/>
                <a:ea typeface="Montserrat"/>
              </a:rPr>
              <a:t>ОПЕРАЦИОННОЕ УПРАВЛЕНИЕ: НА НАШЕЙ КОМАНДЕ</a:t>
            </a:r>
            <a:endParaRPr lang="en-US"/>
          </a:p>
        </p:txBody>
      </p:sp>
      <p:sp>
        <p:nvSpPr>
          <p:cNvPr id="172" name="Shape 172"/>
          <p:cNvSpPr/>
          <p:nvPr/>
        </p:nvSpPr>
        <p:spPr>
          <a:xfrm>
            <a:off x="7453908" y="6091238"/>
            <a:ext cx="4147542" cy="157163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238"/>
              </a:lnSpc>
              <a:buNone/>
            </a:pPr>
            <a:r>
              <a:rPr sz="825" b="0" i="0">
                <a:solidFill>
                  <a:srgbClr val="90A1B9"/>
                </a:solidFill>
                <a:latin typeface="Montserrat"/>
                <a:ea typeface="Montserrat"/>
              </a:rPr>
              <a:t>ЕЖЕМЕСЯЧНАЯ ФИНАНСОВАЯ ОТЧЕТНОСТЬ И ОНЛАЙН-ДОСТУП К КАССЕ</a:t>
            </a:r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</a:majorFont>
      <a:minorFont>
        <a:latin typeface="Calibri" panose="020F0502020204030204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102000"/>
                <a:satMod val="103000"/>
                <a:tint val="94000"/>
              </a:schemeClr>
            </a:gs>
            <a:gs pos="50000">
              <a:schemeClr val="phClr">
                <a:lumMod val="100000"/>
                <a:satMod val="11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lumMod val="102000"/>
                <a:satMod val="150000"/>
                <a:tint val="93000"/>
                <a:shade val="98000"/>
              </a:schemeClr>
            </a:gs>
            <a:gs pos="50000">
              <a:schemeClr val="phClr">
                <a:lumMod val="103000"/>
                <a:satMod val="130000"/>
                <a:tint val="98000"/>
                <a:shade val="90000"/>
              </a:schemeClr>
            </a:gs>
            <a:gs pos="100000">
              <a:schemeClr val="phClr">
                <a:satMod val="120000"/>
                <a:shade val="63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mitype="http://purl.org/dcmitype/" xmlns:dcterms="http://purl.org/dc/terms/" xmlns:xsi="http://www.w3.org/2001/XMLSchema-instance">
  <dc:title>Открытие кофейни у дома Бизнес-план для партнёра</dc:title>
  <dc:subject>Generated by Presenton export-core</dc:subject>
  <dc:creator>Presenton</dc:creator>
  <cp:lastModifiedBy>Presenton</cp:lastModifiedBy>
  <dcterms:created xsi:type="dcterms:W3CDTF">2026-09-28T20:53:04.881Z</dcterms:created>
  <dcterms:modified xsi:type="dcterms:W3CDTF">2026-09-28T20:53:04.881Z</dcterms:modified>
</cp:coreProperties>
</file>